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80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4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9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11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7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11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36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7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76BA1F-7E50-4324-8BDC-EE054C943F85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BC7E72-9FED-4BF4-B184-F2E1EBADD803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34546E5-CEE3-46A6-9303-C5F7AE5A2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1950"/>
            <a:ext cx="2552700" cy="25527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CF6EC93-B179-447C-8FEC-348C4F39F100}"/>
              </a:ext>
            </a:extLst>
          </p:cNvPr>
          <p:cNvSpPr txBox="1"/>
          <p:nvPr/>
        </p:nvSpPr>
        <p:spPr>
          <a:xfrm>
            <a:off x="887767" y="531228"/>
            <a:ext cx="8351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C00000"/>
                </a:solidFill>
                <a:latin typeface="Arial Black" panose="020B0A04020102020204" pitchFamily="34" charset="0"/>
              </a:rPr>
              <a:t>LEZIONE CRI:</a:t>
            </a:r>
          </a:p>
          <a:p>
            <a:r>
              <a:rPr lang="it-IT" sz="6600" dirty="0">
                <a:solidFill>
                  <a:srgbClr val="C00000"/>
                </a:solidFill>
                <a:latin typeface="Arial Black" panose="020B0A04020102020204" pitchFamily="34" charset="0"/>
              </a:rPr>
              <a:t>FERITE ED EMORRAGIE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05895A1-D8C3-447C-9385-DA643090D751}"/>
              </a:ext>
            </a:extLst>
          </p:cNvPr>
          <p:cNvSpPr txBox="1"/>
          <p:nvPr/>
        </p:nvSpPr>
        <p:spPr>
          <a:xfrm>
            <a:off x="1086035" y="4429957"/>
            <a:ext cx="8416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latin typeface="Arial Black" panose="020B0A04020102020204" pitchFamily="34" charset="0"/>
              </a:rPr>
              <a:t>Cosa sono le ferite e le emorragie e comportamenti da seguire</a:t>
            </a:r>
          </a:p>
        </p:txBody>
      </p:sp>
    </p:spTree>
    <p:extLst>
      <p:ext uri="{BB962C8B-B14F-4D97-AF65-F5344CB8AC3E}">
        <p14:creationId xmlns:p14="http://schemas.microsoft.com/office/powerpoint/2010/main" val="290688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C72E177-8AA3-4AD8-B6E6-20DAEEE98982}"/>
              </a:ext>
            </a:extLst>
          </p:cNvPr>
          <p:cNvSpPr txBox="1"/>
          <p:nvPr/>
        </p:nvSpPr>
        <p:spPr>
          <a:xfrm>
            <a:off x="2263806" y="470517"/>
            <a:ext cx="806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COMPORTAMENTO DA ADOTTARE IN CASO DI LESIONI APERTE O FERITE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AFD94BF-122C-41EA-858A-743875B0DCF6}"/>
              </a:ext>
            </a:extLst>
          </p:cNvPr>
          <p:cNvSpPr txBox="1"/>
          <p:nvPr/>
        </p:nvSpPr>
        <p:spPr>
          <a:xfrm>
            <a:off x="488271" y="1811044"/>
            <a:ext cx="96145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Rimuovere gli indumenti sovrastanti la lesione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Lavare la ferita con acqua corrente o soluzione fisiologica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Disinfettare con disinfettante iodato (</a:t>
            </a:r>
            <a:r>
              <a:rPr lang="it-IT" sz="2400" dirty="0" err="1"/>
              <a:t>Betadine</a:t>
            </a:r>
            <a:r>
              <a:rPr lang="it-IT" sz="2400" dirty="0"/>
              <a:t>) e medicare con </a:t>
            </a:r>
          </a:p>
          <a:p>
            <a:r>
              <a:rPr lang="it-IT" sz="2400" dirty="0"/>
              <a:t>    garze sterili. Se l’emorragia non si ferma posizionare un pacchetto di </a:t>
            </a:r>
          </a:p>
          <a:p>
            <a:r>
              <a:rPr lang="it-IT" sz="2400" dirty="0"/>
              <a:t>    garze sopra la ferita e comprimere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Una volta arrestata l’emorragia fissare la medicazione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Dare sostegno psicologico alla persona (aiuta a ridurre frequenza cardiaca e pressione arteriosa, e di conseguenza la possibilità che l’emorragia aumenti o riprenda)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 CASO DI FERITE MOLTO GRAVI APPLICARE LE MISURE ANTI-SHOCK E CHIAMARE IL 118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AD148EF-79B9-4509-AFDF-EC8394585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37" y="1133475"/>
            <a:ext cx="2632792" cy="175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10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58A876F-523E-4054-9DFE-D937548F48C9}"/>
              </a:ext>
            </a:extLst>
          </p:cNvPr>
          <p:cNvSpPr txBox="1"/>
          <p:nvPr/>
        </p:nvSpPr>
        <p:spPr>
          <a:xfrm>
            <a:off x="1743075" y="209550"/>
            <a:ext cx="821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	COMPORTAMENTO DA ADOTTARE IN CASO DI FERITA CON CORPO ESTRANEO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72BF72C-D337-4458-AA6A-B36DED23D7A9}"/>
              </a:ext>
            </a:extLst>
          </p:cNvPr>
          <p:cNvSpPr txBox="1"/>
          <p:nvPr/>
        </p:nvSpPr>
        <p:spPr>
          <a:xfrm>
            <a:off x="443883" y="1846555"/>
            <a:ext cx="7723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NON ELIMINARE IL CORPO ESTRANEO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Rimuovere gli indumenti senza toccare il corpo estraneo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Se è presente un’emorragia massiccia posizionare  le garze lateralmente e effettuare una pressione verso il basso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Immobilizzare il corpo estraneo posizionando sempre lateralmente le garze e effettuando un bendaggio compressivo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Applicare tutte le cure contro lo shock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Dare sostegno psicologico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Allertare il prima possibile il 118 e attendere l’arrivo dei soccorsi 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067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AE43897-5597-44DB-9237-18787F76F4D1}"/>
              </a:ext>
            </a:extLst>
          </p:cNvPr>
          <p:cNvSpPr txBox="1"/>
          <p:nvPr/>
        </p:nvSpPr>
        <p:spPr>
          <a:xfrm>
            <a:off x="2370338" y="355106"/>
            <a:ext cx="814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>
                <a:solidFill>
                  <a:srgbClr val="C00000"/>
                </a:solidFill>
                <a:latin typeface="Arial Nova" panose="020B0504020202020204" pitchFamily="34" charset="0"/>
              </a:rPr>
              <a:t>EMORRAGIE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59D312B-3905-4F7F-91AA-1A66223BB1A3}"/>
              </a:ext>
            </a:extLst>
          </p:cNvPr>
          <p:cNvSpPr txBox="1"/>
          <p:nvPr/>
        </p:nvSpPr>
        <p:spPr>
          <a:xfrm>
            <a:off x="1145219" y="1775534"/>
            <a:ext cx="10351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DEFINIZIONE: Fuoriuscita di sangue da un vaso sanguigno in seguito a lesioni del vaso stesso.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Distinguiamo 3 diversi tipi di emorragie:</a:t>
            </a:r>
          </a:p>
          <a:p>
            <a:pPr marL="342900" indent="-342900">
              <a:buAutoNum type="arabicPeriod"/>
            </a:pPr>
            <a:r>
              <a:rPr lang="it-IT" sz="2000" b="1" dirty="0">
                <a:latin typeface="Arial Nova" panose="020B0504020202020204" pitchFamily="34" charset="0"/>
              </a:rPr>
              <a:t>ESTERNA</a:t>
            </a:r>
            <a:r>
              <a:rPr lang="it-IT" sz="2000" dirty="0">
                <a:latin typeface="Arial Nova" panose="020B0504020202020204" pitchFamily="34" charset="0"/>
              </a:rPr>
              <a:t>: fuoriuscita di sangue da un vaso direttamente al di fuori del corpo</a:t>
            </a:r>
          </a:p>
          <a:p>
            <a:pPr marL="342900" indent="-342900">
              <a:buAutoNum type="arabicPeriod"/>
            </a:pPr>
            <a:r>
              <a:rPr lang="it-IT" sz="2000" b="1" dirty="0">
                <a:latin typeface="Arial Nova" panose="020B0504020202020204" pitchFamily="34" charset="0"/>
              </a:rPr>
              <a:t>ENDOCAVITARIA</a:t>
            </a:r>
            <a:r>
              <a:rPr lang="it-IT" sz="2000" dirty="0">
                <a:latin typeface="Arial Nova" panose="020B0504020202020204" pitchFamily="34" charset="0"/>
              </a:rPr>
              <a:t>: il sangue, a seguito della lesione si riversa all’interno di una cavità comunicante con l’esterno. Esempi di emorragia endocavitaria sono ad esempio: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       - </a:t>
            </a:r>
            <a:r>
              <a:rPr lang="it-IT" sz="2000" i="1" dirty="0">
                <a:latin typeface="Arial Nova" panose="020B0504020202020204" pitchFamily="34" charset="0"/>
              </a:rPr>
              <a:t>OTORRAGIA</a:t>
            </a:r>
            <a:r>
              <a:rPr lang="it-IT" sz="2000" dirty="0">
                <a:latin typeface="Arial Nova" panose="020B0504020202020204" pitchFamily="34" charset="0"/>
              </a:rPr>
              <a:t>: fuoriuscita di sangue dall’orecchio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       - </a:t>
            </a:r>
            <a:r>
              <a:rPr lang="it-IT" sz="2000" i="1" dirty="0">
                <a:latin typeface="Arial Nova" panose="020B0504020202020204" pitchFamily="34" charset="0"/>
              </a:rPr>
              <a:t>EPISTASSI</a:t>
            </a:r>
            <a:r>
              <a:rPr lang="it-IT" sz="2000" dirty="0">
                <a:latin typeface="Arial Nova" panose="020B0504020202020204" pitchFamily="34" charset="0"/>
              </a:rPr>
              <a:t>: fuoriuscita di sangue dalle narici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       - </a:t>
            </a:r>
            <a:r>
              <a:rPr lang="it-IT" sz="2000" i="1" dirty="0">
                <a:latin typeface="Arial Nova" panose="020B0504020202020204" pitchFamily="34" charset="0"/>
              </a:rPr>
              <a:t>EMOTTISI</a:t>
            </a:r>
            <a:r>
              <a:rPr lang="it-IT" sz="2000" dirty="0">
                <a:latin typeface="Arial Nova" panose="020B0504020202020204" pitchFamily="34" charset="0"/>
              </a:rPr>
              <a:t>: fuoriuscita dalla bocca (secrezione schiumosa, probabile lesione polmonare)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3. </a:t>
            </a:r>
            <a:r>
              <a:rPr lang="it-IT" sz="2000" b="1" dirty="0">
                <a:latin typeface="Arial Nova" panose="020B0504020202020204" pitchFamily="34" charset="0"/>
              </a:rPr>
              <a:t>INTERNA</a:t>
            </a:r>
            <a:r>
              <a:rPr lang="it-IT" sz="2000" dirty="0">
                <a:latin typeface="Arial Nova" panose="020B0504020202020204" pitchFamily="34" charset="0"/>
              </a:rPr>
              <a:t>: fuoriuscita di sangue dal vaso all’interno di una cavità dell’organismo non comunicante con l’esterno. Non è visibile quindi, e c’è da valutare la dinamica dell’intervento.</a:t>
            </a:r>
          </a:p>
          <a:p>
            <a:r>
              <a:rPr lang="it-IT" sz="2000" dirty="0">
                <a:latin typeface="Arial Nova" panose="020B0504020202020204" pitchFamily="34" charset="0"/>
              </a:rPr>
              <a:t>In questo caso fare attenzione ai possibili sintomi di shock.</a:t>
            </a:r>
          </a:p>
        </p:txBody>
      </p:sp>
    </p:spTree>
    <p:extLst>
      <p:ext uri="{BB962C8B-B14F-4D97-AF65-F5344CB8AC3E}">
        <p14:creationId xmlns:p14="http://schemas.microsoft.com/office/powerpoint/2010/main" val="242839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2CE4827-9043-4B1D-A9A2-2F8336749355}"/>
              </a:ext>
            </a:extLst>
          </p:cNvPr>
          <p:cNvSpPr txBox="1"/>
          <p:nvPr/>
        </p:nvSpPr>
        <p:spPr>
          <a:xfrm>
            <a:off x="1748902" y="452761"/>
            <a:ext cx="901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C00000"/>
                </a:solidFill>
                <a:latin typeface="Arial Nova" panose="020B0504020202020204" pitchFamily="34" charset="0"/>
              </a:rPr>
              <a:t>EMORRAGIA ESTERNA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EBDD8BC-F8F9-4F46-A630-E083169C43FB}"/>
              </a:ext>
            </a:extLst>
          </p:cNvPr>
          <p:cNvSpPr txBox="1"/>
          <p:nvPr/>
        </p:nvSpPr>
        <p:spPr>
          <a:xfrm>
            <a:off x="1455938" y="1953087"/>
            <a:ext cx="5734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A sua volta distinguiamo 3 diversi tipi di emorragia esterna:</a:t>
            </a:r>
          </a:p>
          <a:p>
            <a:pPr marL="342900" indent="-342900">
              <a:buAutoNum type="arabicPeriod"/>
            </a:pPr>
            <a:r>
              <a:rPr lang="it-IT" sz="2000" dirty="0">
                <a:latin typeface="Arial Nova" panose="020B0504020202020204" pitchFamily="34" charset="0"/>
              </a:rPr>
              <a:t>ARTERIOSA: di colore rosso vivo, fuoriesce dall’arteria con la stessa frequenza del battito cardiaco. Il sangue zampilla dalla sede lesionata.</a:t>
            </a:r>
          </a:p>
          <a:p>
            <a:pPr marL="342900" indent="-342900">
              <a:buAutoNum type="arabicPeriod"/>
            </a:pPr>
            <a:r>
              <a:rPr lang="it-IT" sz="2000" dirty="0">
                <a:latin typeface="Arial Nova" panose="020B0504020202020204" pitchFamily="34" charset="0"/>
              </a:rPr>
              <a:t>VENOSA: di colore rosso scuro, fuoriesce in modo continuo e lento dai bordi della ferita</a:t>
            </a:r>
          </a:p>
          <a:p>
            <a:pPr marL="342900" indent="-342900">
              <a:buAutoNum type="arabicPeriod"/>
            </a:pPr>
            <a:r>
              <a:rPr lang="it-IT" sz="2000" dirty="0">
                <a:latin typeface="Arial Nova" panose="020B0504020202020204" pitchFamily="34" charset="0"/>
              </a:rPr>
              <a:t>CAPILLARE: vengono colpiti vasi di piccole dimensioni e spesso la lesione è molto superficiale, si formano piccole gocce di sangue e lo stesso si spande intorno alla lesione.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E4C5E8A-565A-4895-A700-D35F25F2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32" y="2495550"/>
            <a:ext cx="5017749" cy="22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01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37AF00D-CE84-48CE-A49F-ACF1D44911D9}"/>
              </a:ext>
            </a:extLst>
          </p:cNvPr>
          <p:cNvSpPr txBox="1"/>
          <p:nvPr/>
        </p:nvSpPr>
        <p:spPr>
          <a:xfrm>
            <a:off x="2947386" y="541538"/>
            <a:ext cx="561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 Nova" panose="020B0504020202020204" pitchFamily="34" charset="0"/>
              </a:rPr>
              <a:t>COMPORTAMENTO IN CASO DI EMORRAGIA ESTERNA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D792DE3-8307-4A93-9CDF-C60A9C998F80}"/>
              </a:ext>
            </a:extLst>
          </p:cNvPr>
          <p:cNvSpPr txBox="1"/>
          <p:nvPr/>
        </p:nvSpPr>
        <p:spPr>
          <a:xfrm>
            <a:off x="1278384" y="2006353"/>
            <a:ext cx="9499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i="1" dirty="0">
                <a:latin typeface="Arial Nova" panose="020B0504020202020204" pitchFamily="34" charset="0"/>
              </a:rPr>
              <a:t>COMPRESSIONE DIRETTA</a:t>
            </a:r>
            <a:r>
              <a:rPr lang="it-IT" sz="2800" dirty="0">
                <a:latin typeface="Arial Nova" panose="020B0504020202020204" pitchFamily="34" charset="0"/>
              </a:rPr>
              <a:t>: serve a creare una barriera fisica per impedire la fuoriuscita del sangue dalla ferita.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Arial Nova" panose="020B0504020202020204" pitchFamily="34" charset="0"/>
              </a:rPr>
              <a:t>Rimuovere gli indumenti per osservare e riconoscere il tipo di emorragia (venosa, arteriosa o capillare)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Arial Nova" panose="020B0504020202020204" pitchFamily="34" charset="0"/>
              </a:rPr>
              <a:t>Applicare garze sterili sulla ferita 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Arial Nova" panose="020B0504020202020204" pitchFamily="34" charset="0"/>
              </a:rPr>
              <a:t>Fare uno strato sovrastante di garze 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Arial Nova" panose="020B0504020202020204" pitchFamily="34" charset="0"/>
              </a:rPr>
              <a:t>Applicare una fasciatura compressiva dell’arto </a:t>
            </a:r>
          </a:p>
          <a:p>
            <a:r>
              <a:rPr lang="it-IT" sz="2800" dirty="0">
                <a:latin typeface="Arial Nova" panose="020B0504020202020204" pitchFamily="34" charset="0"/>
              </a:rPr>
              <a:t>2. </a:t>
            </a:r>
            <a:r>
              <a:rPr lang="it-IT" sz="2800" i="1" dirty="0">
                <a:latin typeface="Arial Nova" panose="020B0504020202020204" pitchFamily="34" charset="0"/>
              </a:rPr>
              <a:t>SOLLEVAMENTO DELL’ARTO </a:t>
            </a:r>
          </a:p>
          <a:p>
            <a:r>
              <a:rPr lang="it-IT" sz="2800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61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310731B-6F36-4C54-89A4-C35E62658536}"/>
              </a:ext>
            </a:extLst>
          </p:cNvPr>
          <p:cNvSpPr txBox="1"/>
          <p:nvPr/>
        </p:nvSpPr>
        <p:spPr>
          <a:xfrm>
            <a:off x="1384361" y="161835"/>
            <a:ext cx="743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</a:rPr>
              <a:t>COMPORTAMENTO IN CASO DI EMORRAGIA ENDOCAVITARIA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7D7DCEB-7492-4678-A04F-674C8EC37359}"/>
              </a:ext>
            </a:extLst>
          </p:cNvPr>
          <p:cNvSpPr txBox="1"/>
          <p:nvPr/>
        </p:nvSpPr>
        <p:spPr>
          <a:xfrm>
            <a:off x="816747" y="1917577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dirty="0">
                <a:latin typeface="Arial Nova" panose="020B0504020202020204" pitchFamily="34" charset="0"/>
              </a:rPr>
              <a:t>EPISTASSI: comprimere con il pollice e l’indice della mano sulle narici, piegare il capo in avanti e porre un sacchetto di ghiaccio sulla radice del naso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Nova" panose="020B0504020202020204" pitchFamily="34" charset="0"/>
              </a:rPr>
              <a:t>OTORRAGIA: posizionare la persona in modo da favorire la fuoriuscita di sangue e proteggere con una garza senza comprimere.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FD62AD4-02D8-40BC-8749-9FC0D0166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848" y="565027"/>
            <a:ext cx="2752726" cy="190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A96CC68-5548-4834-948F-778CEF28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2804067"/>
            <a:ext cx="2076450" cy="32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11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5C44E9D-023D-4793-AEBE-A38C6EC6D524}"/>
              </a:ext>
            </a:extLst>
          </p:cNvPr>
          <p:cNvSpPr txBox="1"/>
          <p:nvPr/>
        </p:nvSpPr>
        <p:spPr>
          <a:xfrm>
            <a:off x="2838450" y="371475"/>
            <a:ext cx="641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</a:rPr>
              <a:t>SHOCK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1F61AEE-CD4D-4A69-B51E-4C33C87D74C2}"/>
              </a:ext>
            </a:extLst>
          </p:cNvPr>
          <p:cNvSpPr txBox="1"/>
          <p:nvPr/>
        </p:nvSpPr>
        <p:spPr>
          <a:xfrm>
            <a:off x="1180730" y="1740023"/>
            <a:ext cx="10111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Nova" panose="020B0504020202020204" pitchFamily="34" charset="0"/>
              </a:rPr>
              <a:t>È una situazione clinica caratterizzata da una grave e generalizzata riduzione della perfusione sanguigna, e quindi dell’ossigenazione agli organi, che produce, se protratta, alterazioni cellulari irreversibili.</a:t>
            </a:r>
          </a:p>
          <a:p>
            <a:pPr marL="342900" indent="-342900">
              <a:buAutoNum type="arabicPeriod"/>
            </a:pPr>
            <a:r>
              <a:rPr lang="it-IT" sz="2400" dirty="0">
                <a:latin typeface="Arial Nova" panose="020B0504020202020204" pitchFamily="34" charset="0"/>
              </a:rPr>
              <a:t>SHOCK IPOVOLEMICO: dovuto per riduzione del volume sanguigno a causa di emorragia importante o perdita di liquidi corporei (ustione, diarrea e vomito intensi e ripetuti)</a:t>
            </a:r>
          </a:p>
          <a:p>
            <a:pPr marL="342900" indent="-342900">
              <a:buAutoNum type="arabicPeriod"/>
            </a:pPr>
            <a:r>
              <a:rPr lang="it-IT" sz="2400" dirty="0">
                <a:latin typeface="Arial Nova" panose="020B0504020202020204" pitchFamily="34" charset="0"/>
              </a:rPr>
              <a:t>SHOCK CARDIOGENO: diminuzione della forza di contrazione del muscolo cardiaco come ad esempio nel caso di infarto del miocardio </a:t>
            </a:r>
          </a:p>
          <a:p>
            <a:pPr marL="342900" indent="-342900">
              <a:buAutoNum type="arabicPeriod"/>
            </a:pPr>
            <a:r>
              <a:rPr lang="it-IT" sz="2400" dirty="0">
                <a:latin typeface="Arial Nova" panose="020B0504020202020204" pitchFamily="34" charset="0"/>
              </a:rPr>
              <a:t>SHOCK DISTRIBUTIVO: dovuto a dilatazione dei vasi sanguigni conseguente ad esempio a dolore intenso, intossicazione da farmaci, anafilassi (ad esempio nelle allergie importanti) o setticemia (infezione grave dell’organismo)</a:t>
            </a:r>
          </a:p>
        </p:txBody>
      </p:sp>
    </p:spTree>
    <p:extLst>
      <p:ext uri="{BB962C8B-B14F-4D97-AF65-F5344CB8AC3E}">
        <p14:creationId xmlns:p14="http://schemas.microsoft.com/office/powerpoint/2010/main" val="39640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377E108-5E40-4D53-822F-2BEC1B9517A1}"/>
              </a:ext>
            </a:extLst>
          </p:cNvPr>
          <p:cNvSpPr txBox="1"/>
          <p:nvPr/>
        </p:nvSpPr>
        <p:spPr>
          <a:xfrm>
            <a:off x="1748901" y="363984"/>
            <a:ext cx="918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ova" panose="020B0504020202020204" pitchFamily="34" charset="0"/>
              </a:rPr>
              <a:t>SINTOMI DELLO SHOCK:</a:t>
            </a:r>
          </a:p>
          <a:p>
            <a:r>
              <a:rPr lang="it-IT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Arial Nova" panose="020B0504020202020204" pitchFamily="34" charset="0"/>
              </a:rPr>
              <a:t>Aumento </a:t>
            </a:r>
            <a:r>
              <a:rPr lang="it-IT" dirty="0" err="1">
                <a:latin typeface="Arial Nova" panose="020B0504020202020204" pitchFamily="34" charset="0"/>
              </a:rPr>
              <a:t>daella</a:t>
            </a:r>
            <a:r>
              <a:rPr lang="it-IT" dirty="0">
                <a:latin typeface="Arial Nova" panose="020B0504020202020204" pitchFamily="34" charset="0"/>
              </a:rPr>
              <a:t> frequenza cardiaca</a:t>
            </a:r>
          </a:p>
          <a:p>
            <a:r>
              <a:rPr lang="it-IT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Arial Nova" panose="020B0504020202020204" pitchFamily="34" charset="0"/>
              </a:rPr>
              <a:t>Stato di coscienza alterato</a:t>
            </a:r>
          </a:p>
          <a:p>
            <a:r>
              <a:rPr lang="it-IT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Arial Nova" panose="020B0504020202020204" pitchFamily="34" charset="0"/>
              </a:rPr>
              <a:t>Cute pallida ed estremità fredde (conseguente alla mancata ossigenazione dei tessuti)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5195293-65F9-4AF5-A150-703215F5180F}"/>
              </a:ext>
            </a:extLst>
          </p:cNvPr>
          <p:cNvSpPr txBox="1"/>
          <p:nvPr/>
        </p:nvSpPr>
        <p:spPr>
          <a:xfrm>
            <a:off x="834501" y="2077375"/>
            <a:ext cx="6711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ova" panose="020B0504020202020204" pitchFamily="34" charset="0"/>
              </a:rPr>
              <a:t>COMPORTAMENTO</a:t>
            </a:r>
            <a:r>
              <a:rPr lang="it-IT" sz="2400" dirty="0">
                <a:latin typeface="Arial Nova" panose="020B05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Posizionare la persona distesa, senza cuscino o altro sotto la testa, con le gambe sollevate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Favorire la respirazione allentando indumenti costrittivi (cravatte o cinture)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Coprire la persona per limitare la dispersione di calore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Trattare se possibile la causa scatenante (ad esempio bloccare l’emorragia esterna)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Sostenere psicologicamente la persona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latin typeface="Arial Nova" panose="020B0504020202020204" pitchFamily="34" charset="0"/>
              </a:rPr>
              <a:t>Avvisare quanto prima il 118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50A9268-3AD6-43AD-959B-5CE21109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076575"/>
            <a:ext cx="4762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80FB498-5EAB-4B6E-AE78-415457550C2B}"/>
              </a:ext>
            </a:extLst>
          </p:cNvPr>
          <p:cNvSpPr txBox="1"/>
          <p:nvPr/>
        </p:nvSpPr>
        <p:spPr>
          <a:xfrm>
            <a:off x="1189608" y="559293"/>
            <a:ext cx="9863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ova" panose="020B0604020202020204" pitchFamily="34" charset="0"/>
              </a:rPr>
              <a:t>Le lesioni della cute sono molto frequenti e possiamo suddividerle in due grandi gruppi:</a:t>
            </a:r>
          </a:p>
          <a:p>
            <a:pPr algn="ctr"/>
            <a:endParaRPr lang="it-IT" sz="2800" dirty="0">
              <a:latin typeface="Arial Nova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155E9BD-24D8-421B-8415-66DB76340EE2}"/>
              </a:ext>
            </a:extLst>
          </p:cNvPr>
          <p:cNvSpPr txBox="1"/>
          <p:nvPr/>
        </p:nvSpPr>
        <p:spPr>
          <a:xfrm>
            <a:off x="807868" y="1944288"/>
            <a:ext cx="4296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400" b="1" dirty="0">
                <a:solidFill>
                  <a:srgbClr val="C00000"/>
                </a:solidFill>
                <a:latin typeface="Arial Nova" panose="020B0504020202020204" pitchFamily="34" charset="0"/>
              </a:rPr>
              <a:t>LESIONI CHIUSE O CONTUSIONI</a:t>
            </a:r>
          </a:p>
          <a:p>
            <a:r>
              <a:rPr lang="it-IT" sz="2400" dirty="0">
                <a:latin typeface="Arial Nova" panose="020B0504020202020204" pitchFamily="34" charset="0"/>
              </a:rPr>
              <a:t>Avvengono quindi senza rottura della cute, la zona dove è avvenuto il trauma si presenta gonfia, dolente ed è presente un livido (causato dall’accumulo di sangue all’interno del derma)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30517A7-5DC5-4E97-AC5E-6A89C171AB84}"/>
              </a:ext>
            </a:extLst>
          </p:cNvPr>
          <p:cNvSpPr txBox="1"/>
          <p:nvPr/>
        </p:nvSpPr>
        <p:spPr>
          <a:xfrm>
            <a:off x="6942338" y="1944288"/>
            <a:ext cx="4296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2. LESIONI APERTE O FERITE</a:t>
            </a:r>
          </a:p>
          <a:p>
            <a:r>
              <a:rPr lang="it-IT" sz="2400" dirty="0"/>
              <a:t>Dopo il trauma si ha rottura della cute ed esposizione dei tessuti sottostanti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9ABF05D-A5FF-4B7D-BAEF-670759D6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10" y="4103614"/>
            <a:ext cx="2686790" cy="183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0F40091-EA91-45BA-B21C-134C5690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85" y="3508230"/>
            <a:ext cx="2686790" cy="201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41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7194484-A3C1-4B16-A447-88A29AD98A54}"/>
              </a:ext>
            </a:extLst>
          </p:cNvPr>
          <p:cNvSpPr txBox="1"/>
          <p:nvPr/>
        </p:nvSpPr>
        <p:spPr>
          <a:xfrm>
            <a:off x="2105025" y="466725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Nova" panose="020B0504020202020204" pitchFamily="34" charset="0"/>
              </a:rPr>
              <a:t>Possiamo a loro volta classificare le ferite in base a due criteri fondamentali: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EDC631B-4DEA-4221-BB0E-FB400854F0B5}"/>
              </a:ext>
            </a:extLst>
          </p:cNvPr>
          <p:cNvSpPr txBox="1"/>
          <p:nvPr/>
        </p:nvSpPr>
        <p:spPr>
          <a:xfrm>
            <a:off x="1331650" y="1926454"/>
            <a:ext cx="9907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b="1" dirty="0">
                <a:solidFill>
                  <a:srgbClr val="C00000"/>
                </a:solidFill>
              </a:rPr>
              <a:t>Per PROFONDITA</a:t>
            </a:r>
            <a:r>
              <a:rPr lang="it-IT" sz="3200" dirty="0"/>
              <a:t>’:</a:t>
            </a:r>
          </a:p>
          <a:p>
            <a:r>
              <a:rPr lang="it-IT" sz="3200" dirty="0"/>
              <a:t>Qui possiamo trovare</a:t>
            </a:r>
          </a:p>
          <a:p>
            <a:pPr marL="285750" indent="-285750">
              <a:buFontTx/>
              <a:buChar char="-"/>
            </a:pPr>
            <a:r>
              <a:rPr lang="it-IT" sz="3200" i="1" dirty="0"/>
              <a:t>Ferite superficiali </a:t>
            </a:r>
            <a:r>
              <a:rPr lang="it-IT" sz="3200" dirty="0"/>
              <a:t>(interessa cute e sottocute)</a:t>
            </a:r>
          </a:p>
          <a:p>
            <a:pPr marL="285750" indent="-285750">
              <a:buFontTx/>
              <a:buChar char="-"/>
            </a:pPr>
            <a:r>
              <a:rPr lang="it-IT" sz="3200" i="1" dirty="0"/>
              <a:t>Ferita profonda </a:t>
            </a:r>
            <a:r>
              <a:rPr lang="it-IT" sz="3200" dirty="0"/>
              <a:t>(oltre a cute e sottocute sono coinvolti anche muscoli e ossa)</a:t>
            </a:r>
          </a:p>
          <a:p>
            <a:pPr marL="285750" indent="-285750">
              <a:buFontTx/>
              <a:buChar char="-"/>
            </a:pPr>
            <a:r>
              <a:rPr lang="it-IT" sz="3200" i="1" dirty="0"/>
              <a:t>Ferite penetranti in cavità </a:t>
            </a:r>
            <a:r>
              <a:rPr lang="it-IT" sz="3200" dirty="0"/>
              <a:t>(cavità toracica o addominale)</a:t>
            </a:r>
          </a:p>
        </p:txBody>
      </p:sp>
    </p:spTree>
    <p:extLst>
      <p:ext uri="{BB962C8B-B14F-4D97-AF65-F5344CB8AC3E}">
        <p14:creationId xmlns:p14="http://schemas.microsoft.com/office/powerpoint/2010/main" val="209402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4F8162D-EAA9-4063-BBCF-3D2665B5C762}"/>
              </a:ext>
            </a:extLst>
          </p:cNvPr>
          <p:cNvSpPr txBox="1"/>
          <p:nvPr/>
        </p:nvSpPr>
        <p:spPr>
          <a:xfrm>
            <a:off x="1313895" y="363984"/>
            <a:ext cx="904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2. Per AGENTE MECCANICO (si valuta quindi l’agente che ha prodotto la lesione)</a:t>
            </a:r>
          </a:p>
          <a:p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7CE2853-E961-4705-BB3F-D83CA37012B5}"/>
              </a:ext>
            </a:extLst>
          </p:cNvPr>
          <p:cNvSpPr txBox="1"/>
          <p:nvPr/>
        </p:nvSpPr>
        <p:spPr>
          <a:xfrm>
            <a:off x="1464816" y="1933644"/>
            <a:ext cx="965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ESCORIAZIONE</a:t>
            </a:r>
            <a:r>
              <a:rPr lang="it-IT" sz="3600" dirty="0"/>
              <a:t>, causata da sfregamenti o graffi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830826F-11BB-49B3-B18D-97130453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93" y="2942544"/>
            <a:ext cx="4629150" cy="281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2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A730DC-76B3-4E25-B7BC-E47C89CA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01203"/>
            <a:ext cx="6429375" cy="1450757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 Nova" panose="020B0504020202020204" pitchFamily="34" charset="0"/>
              </a:rPr>
              <a:t>FERITA DA TAGLIO </a:t>
            </a:r>
            <a:r>
              <a:rPr lang="it-IT" sz="3200" dirty="0">
                <a:latin typeface="Arial Nova" panose="020B0504020202020204" pitchFamily="34" charset="0"/>
              </a:rPr>
              <a:t>ferita con </a:t>
            </a:r>
            <a:br>
              <a:rPr lang="it-IT" sz="3200" dirty="0">
                <a:latin typeface="Arial Nova" panose="020B0504020202020204" pitchFamily="34" charset="0"/>
              </a:rPr>
            </a:br>
            <a:r>
              <a:rPr lang="it-IT" sz="3200" dirty="0">
                <a:latin typeface="Arial Nova" panose="020B0504020202020204" pitchFamily="34" charset="0"/>
              </a:rPr>
              <a:t>margini netti e non contusi </a:t>
            </a:r>
            <a:br>
              <a:rPr lang="it-IT" sz="3200" dirty="0">
                <a:latin typeface="Arial Nova" panose="020B0504020202020204" pitchFamily="34" charset="0"/>
              </a:rPr>
            </a:br>
            <a:r>
              <a:rPr lang="it-IT" sz="3200" dirty="0">
                <a:latin typeface="Arial Nova" panose="020B0504020202020204" pitchFamily="34" charset="0"/>
              </a:rPr>
              <a:t>(ad es. ferite provocate da lamette)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5C57457-2BDE-4F35-9D95-F519E44E1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76" y="2228850"/>
            <a:ext cx="4398724" cy="329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3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FF871BF-C82C-481D-B9E6-B4805598AFE6}"/>
              </a:ext>
            </a:extLst>
          </p:cNvPr>
          <p:cNvSpPr txBox="1"/>
          <p:nvPr/>
        </p:nvSpPr>
        <p:spPr>
          <a:xfrm>
            <a:off x="1076325" y="20955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ova" panose="020B0504020202020204" pitchFamily="34" charset="0"/>
              </a:rPr>
              <a:t>FERITA DA PUNTA O PUNTA E TAGLIO </a:t>
            </a:r>
            <a:r>
              <a:rPr lang="it-IT" sz="3200" dirty="0">
                <a:latin typeface="Arial Nova" panose="020B0504020202020204" pitchFamily="34" charset="0"/>
              </a:rPr>
              <a:t>causata ad esempio da cacciavite, chiodi o pugnale e coltello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70A6B93-E4DB-4692-B96A-1040BD575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002476"/>
            <a:ext cx="45529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61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672E672-E8CF-4EAA-8A69-8DA27620EDCE}"/>
              </a:ext>
            </a:extLst>
          </p:cNvPr>
          <p:cNvSpPr txBox="1"/>
          <p:nvPr/>
        </p:nvSpPr>
        <p:spPr>
          <a:xfrm>
            <a:off x="1143000" y="2076450"/>
            <a:ext cx="5981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ova" panose="020B0504020202020204" pitchFamily="34" charset="0"/>
              </a:rPr>
              <a:t>FERITA LACERA</a:t>
            </a:r>
            <a:r>
              <a:rPr lang="it-IT" sz="3200" dirty="0">
                <a:latin typeface="Arial Nova" panose="020B0504020202020204" pitchFamily="34" charset="0"/>
              </a:rPr>
              <a:t>, ferita con margini irregolari e frastagliati (ad es. vetro rotto o pezzi di metallo)</a:t>
            </a:r>
          </a:p>
          <a:p>
            <a:r>
              <a:rPr lang="it-IT" sz="3200" b="1" dirty="0">
                <a:latin typeface="Arial Nova" panose="020B0504020202020204" pitchFamily="34" charset="0"/>
              </a:rPr>
              <a:t>FERITA LACERO-CONTUSA </a:t>
            </a:r>
            <a:r>
              <a:rPr lang="it-IT" sz="3200" dirty="0">
                <a:latin typeface="Arial Nova" panose="020B0504020202020204" pitchFamily="34" charset="0"/>
              </a:rPr>
              <a:t>margini frastagliati e contusi (ad es, in caso di incidenti stradali)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9E3B8BF-3D53-4731-898E-9C81467D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350549"/>
            <a:ext cx="3581400" cy="269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88728BD-7D43-4773-ADFE-EC1D320D5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66725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82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5CCECE9-367A-42D0-9FD8-131661A7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025525"/>
            <a:ext cx="5715000" cy="379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2C2E19-2E7C-4A73-97B1-F01187BC733E}"/>
              </a:ext>
            </a:extLst>
          </p:cNvPr>
          <p:cNvSpPr txBox="1"/>
          <p:nvPr/>
        </p:nvSpPr>
        <p:spPr>
          <a:xfrm>
            <a:off x="781050" y="1781175"/>
            <a:ext cx="4400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FERITA DA ARMA DA FUOCO </a:t>
            </a:r>
            <a:r>
              <a:rPr lang="it-IT" sz="2800" dirty="0"/>
              <a:t>ferita profonda e se interessa tronco e testa della vittima è una ferita penetrante in cavità.</a:t>
            </a:r>
          </a:p>
          <a:p>
            <a:r>
              <a:rPr lang="it-IT" sz="2800" dirty="0"/>
              <a:t>Presenta tipicamente un foro di entrata e non sempre un foro d’uscita. A volte sono anche ferite superficiali, le cosiddette </a:t>
            </a:r>
            <a:r>
              <a:rPr lang="it-IT" sz="2800" i="1" dirty="0"/>
              <a:t>ferite di striscio. </a:t>
            </a:r>
          </a:p>
        </p:txBody>
      </p:sp>
    </p:spTree>
    <p:extLst>
      <p:ext uri="{BB962C8B-B14F-4D97-AF65-F5344CB8AC3E}">
        <p14:creationId xmlns:p14="http://schemas.microsoft.com/office/powerpoint/2010/main" val="333094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AA41877-07D7-47A1-B367-E0A4CBB8170D}"/>
              </a:ext>
            </a:extLst>
          </p:cNvPr>
          <p:cNvSpPr txBox="1"/>
          <p:nvPr/>
        </p:nvSpPr>
        <p:spPr>
          <a:xfrm>
            <a:off x="1916282" y="497212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COMPORTAMENTO DA ADOTTARE IN CASO DI CONTUSIONI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2299E70-E78A-4E51-9BA5-FEF8EC8AA85A}"/>
              </a:ext>
            </a:extLst>
          </p:cNvPr>
          <p:cNvSpPr txBox="1"/>
          <p:nvPr/>
        </p:nvSpPr>
        <p:spPr>
          <a:xfrm>
            <a:off x="1420427" y="1935332"/>
            <a:ext cx="9259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600" dirty="0">
                <a:latin typeface="Arial Nova" panose="020B0504020202020204" pitchFamily="34" charset="0"/>
              </a:rPr>
              <a:t>Rimuovere gli indumenti sovrastanti la lesione 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latin typeface="Arial Nova" panose="020B0504020202020204" pitchFamily="34" charset="0"/>
              </a:rPr>
              <a:t>Applicare del ghiaccio istantaneo sopra la lesione per favorire il riassorbimento dell’edema e del livido </a:t>
            </a:r>
          </a:p>
        </p:txBody>
      </p:sp>
    </p:spTree>
    <p:extLst>
      <p:ext uri="{BB962C8B-B14F-4D97-AF65-F5344CB8AC3E}">
        <p14:creationId xmlns:p14="http://schemas.microsoft.com/office/powerpoint/2010/main" val="22196860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3073</TotalTime>
  <Words>1014</Words>
  <Application>Microsoft Office PowerPoint</Application>
  <PresentationFormat>Personalizzato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FERITA DA TAGLIO ferita con  margini netti e non contusi  (ad es. ferite provocate da lamette)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martoni</dc:creator>
  <cp:lastModifiedBy>utente</cp:lastModifiedBy>
  <cp:revision>12</cp:revision>
  <dcterms:created xsi:type="dcterms:W3CDTF">2018-11-12T13:57:38Z</dcterms:created>
  <dcterms:modified xsi:type="dcterms:W3CDTF">2018-11-16T09:31:13Z</dcterms:modified>
</cp:coreProperties>
</file>