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81" d="100"/>
          <a:sy n="81" d="100"/>
        </p:scale>
        <p:origin x="-78" y="-7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EAABCB3C-9EE1-44E1-916C-3911FDEFA904}" type="datetimeFigureOut">
              <a:rPr lang="it-IT" smtClean="0"/>
              <a:t>16/11/2018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4C6914D-B666-4069-8F5B-0DEFC970DEE3}" type="slidenum">
              <a:rPr lang="it-IT" smtClean="0"/>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309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AABCB3C-9EE1-44E1-916C-3911FDEFA904}" type="datetimeFigureOut">
              <a:rPr lang="it-IT" smtClean="0"/>
              <a:t>16/11/2018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4C6914D-B666-4069-8F5B-0DEFC970DEE3}" type="slidenum">
              <a:rPr lang="it-IT" smtClean="0"/>
              <a:t>‹N›</a:t>
            </a:fld>
            <a:endParaRPr lang="it-IT"/>
          </a:p>
        </p:txBody>
      </p:sp>
    </p:spTree>
    <p:extLst>
      <p:ext uri="{BB962C8B-B14F-4D97-AF65-F5344CB8AC3E}">
        <p14:creationId xmlns:p14="http://schemas.microsoft.com/office/powerpoint/2010/main" val="622824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AABCB3C-9EE1-44E1-916C-3911FDEFA904}" type="datetimeFigureOut">
              <a:rPr lang="it-IT" smtClean="0"/>
              <a:t>16/11/2018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4C6914D-B666-4069-8F5B-0DEFC970DEE3}" type="slidenum">
              <a:rPr lang="it-IT" smtClean="0"/>
              <a:t>‹N›</a:t>
            </a:fld>
            <a:endParaRPr lang="it-IT"/>
          </a:p>
        </p:txBody>
      </p:sp>
    </p:spTree>
    <p:extLst>
      <p:ext uri="{BB962C8B-B14F-4D97-AF65-F5344CB8AC3E}">
        <p14:creationId xmlns:p14="http://schemas.microsoft.com/office/powerpoint/2010/main" val="2989491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AABCB3C-9EE1-44E1-916C-3911FDEFA904}" type="datetimeFigureOut">
              <a:rPr lang="it-IT" smtClean="0"/>
              <a:t>16/11/2018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4C6914D-B666-4069-8F5B-0DEFC970DEE3}" type="slidenum">
              <a:rPr lang="it-IT" smtClean="0"/>
              <a:t>‹N›</a:t>
            </a:fld>
            <a:endParaRPr lang="it-IT"/>
          </a:p>
        </p:txBody>
      </p:sp>
    </p:spTree>
    <p:extLst>
      <p:ext uri="{BB962C8B-B14F-4D97-AF65-F5344CB8AC3E}">
        <p14:creationId xmlns:p14="http://schemas.microsoft.com/office/powerpoint/2010/main" val="3520517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EAABCB3C-9EE1-44E1-916C-3911FDEFA904}" type="datetimeFigureOut">
              <a:rPr lang="it-IT" smtClean="0"/>
              <a:t>16/11/2018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4C6914D-B666-4069-8F5B-0DEFC970DEE3}" type="slidenum">
              <a:rPr lang="it-IT" smtClean="0"/>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8510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EAABCB3C-9EE1-44E1-916C-3911FDEFA904}" type="datetimeFigureOut">
              <a:rPr lang="it-IT" smtClean="0"/>
              <a:t>16/11/2018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4C6914D-B666-4069-8F5B-0DEFC970DEE3}" type="slidenum">
              <a:rPr lang="it-IT" smtClean="0"/>
              <a:t>‹N›</a:t>
            </a:fld>
            <a:endParaRPr lang="it-IT"/>
          </a:p>
        </p:txBody>
      </p:sp>
    </p:spTree>
    <p:extLst>
      <p:ext uri="{BB962C8B-B14F-4D97-AF65-F5344CB8AC3E}">
        <p14:creationId xmlns:p14="http://schemas.microsoft.com/office/powerpoint/2010/main" val="3111407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1097280" y="2582334"/>
            <a:ext cx="4937760" cy="33782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6217920" y="2582334"/>
            <a:ext cx="4937760" cy="33782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EAABCB3C-9EE1-44E1-916C-3911FDEFA904}" type="datetimeFigureOut">
              <a:rPr lang="it-IT" smtClean="0"/>
              <a:t>16/11/2018</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04C6914D-B666-4069-8F5B-0DEFC970DEE3}" type="slidenum">
              <a:rPr lang="it-IT" smtClean="0"/>
              <a:t>‹N›</a:t>
            </a:fld>
            <a:endParaRPr lang="it-IT"/>
          </a:p>
        </p:txBody>
      </p:sp>
    </p:spTree>
    <p:extLst>
      <p:ext uri="{BB962C8B-B14F-4D97-AF65-F5344CB8AC3E}">
        <p14:creationId xmlns:p14="http://schemas.microsoft.com/office/powerpoint/2010/main" val="3942266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EAABCB3C-9EE1-44E1-916C-3911FDEFA904}" type="datetimeFigureOut">
              <a:rPr lang="it-IT" smtClean="0"/>
              <a:t>16/11/2018</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04C6914D-B666-4069-8F5B-0DEFC970DEE3}" type="slidenum">
              <a:rPr lang="it-IT" smtClean="0"/>
              <a:t>‹N›</a:t>
            </a:fld>
            <a:endParaRPr lang="it-IT"/>
          </a:p>
        </p:txBody>
      </p:sp>
    </p:spTree>
    <p:extLst>
      <p:ext uri="{BB962C8B-B14F-4D97-AF65-F5344CB8AC3E}">
        <p14:creationId xmlns:p14="http://schemas.microsoft.com/office/powerpoint/2010/main" val="2976554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AABCB3C-9EE1-44E1-916C-3911FDEFA904}" type="datetimeFigureOut">
              <a:rPr lang="it-IT" smtClean="0"/>
              <a:t>16/11/2018</a:t>
            </a:fld>
            <a:endParaRPr lang="it-IT"/>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it-IT"/>
          </a:p>
        </p:txBody>
      </p:sp>
      <p:sp>
        <p:nvSpPr>
          <p:cNvPr id="9" name="Slide Number Placeholder 8"/>
          <p:cNvSpPr>
            <a:spLocks noGrp="1"/>
          </p:cNvSpPr>
          <p:nvPr>
            <p:ph type="sldNum" sz="quarter" idx="12"/>
          </p:nvPr>
        </p:nvSpPr>
        <p:spPr/>
        <p:txBody>
          <a:bodyPr/>
          <a:lstStyle/>
          <a:p>
            <a:fld id="{04C6914D-B666-4069-8F5B-0DEFC970DEE3}" type="slidenum">
              <a:rPr lang="it-IT" smtClean="0"/>
              <a:t>‹N›</a:t>
            </a:fld>
            <a:endParaRPr lang="it-IT"/>
          </a:p>
        </p:txBody>
      </p:sp>
    </p:spTree>
    <p:extLst>
      <p:ext uri="{BB962C8B-B14F-4D97-AF65-F5344CB8AC3E}">
        <p14:creationId xmlns:p14="http://schemas.microsoft.com/office/powerpoint/2010/main" val="218179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AABCB3C-9EE1-44E1-916C-3911FDEFA904}" type="datetimeFigureOut">
              <a:rPr lang="it-IT" smtClean="0"/>
              <a:t>16/11/2018</a:t>
            </a:fld>
            <a:endParaRPr lang="it-IT"/>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it-IT"/>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4C6914D-B666-4069-8F5B-0DEFC970DEE3}" type="slidenum">
              <a:rPr lang="it-IT" smtClean="0"/>
              <a:t>‹N›</a:t>
            </a:fld>
            <a:endParaRPr lang="it-IT"/>
          </a:p>
        </p:txBody>
      </p:sp>
    </p:spTree>
    <p:extLst>
      <p:ext uri="{BB962C8B-B14F-4D97-AF65-F5344CB8AC3E}">
        <p14:creationId xmlns:p14="http://schemas.microsoft.com/office/powerpoint/2010/main" val="3620717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EAABCB3C-9EE1-44E1-916C-3911FDEFA904}" type="datetimeFigureOut">
              <a:rPr lang="it-IT" smtClean="0"/>
              <a:t>16/11/2018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4C6914D-B666-4069-8F5B-0DEFC970DEE3}" type="slidenum">
              <a:rPr lang="it-IT" smtClean="0"/>
              <a:t>‹N›</a:t>
            </a:fld>
            <a:endParaRPr lang="it-IT"/>
          </a:p>
        </p:txBody>
      </p:sp>
    </p:spTree>
    <p:extLst>
      <p:ext uri="{BB962C8B-B14F-4D97-AF65-F5344CB8AC3E}">
        <p14:creationId xmlns:p14="http://schemas.microsoft.com/office/powerpoint/2010/main" val="2436336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AABCB3C-9EE1-44E1-916C-3911FDEFA904}" type="datetimeFigureOut">
              <a:rPr lang="it-IT" smtClean="0"/>
              <a:t>16/11/2018</a:t>
            </a:fld>
            <a:endParaRPr lang="it-IT"/>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it-IT"/>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4C6914D-B666-4069-8F5B-0DEFC970DEE3}" type="slidenum">
              <a:rPr lang="it-IT" smtClean="0"/>
              <a:t>‹N›</a:t>
            </a:fld>
            <a:endParaRPr lang="it-IT"/>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82414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xmlns="" id="{9E5C119B-3BD6-46D3-B4E5-E2438568A954}"/>
              </a:ext>
            </a:extLst>
          </p:cNvPr>
          <p:cNvSpPr txBox="1"/>
          <p:nvPr/>
        </p:nvSpPr>
        <p:spPr>
          <a:xfrm>
            <a:off x="933062" y="933061"/>
            <a:ext cx="8126963" cy="2800767"/>
          </a:xfrm>
          <a:prstGeom prst="rect">
            <a:avLst/>
          </a:prstGeom>
          <a:noFill/>
        </p:spPr>
        <p:txBody>
          <a:bodyPr wrap="square" rtlCol="0">
            <a:spAutoFit/>
          </a:bodyPr>
          <a:lstStyle/>
          <a:p>
            <a:r>
              <a:rPr lang="it-IT" sz="8800" b="1" dirty="0">
                <a:solidFill>
                  <a:srgbClr val="C00000"/>
                </a:solidFill>
                <a:latin typeface="Arial Nova" panose="020B0504020202020204" pitchFamily="34" charset="0"/>
              </a:rPr>
              <a:t>LEZIONE CRI: </a:t>
            </a:r>
          </a:p>
          <a:p>
            <a:r>
              <a:rPr lang="it-IT" sz="8800" b="1" dirty="0">
                <a:solidFill>
                  <a:srgbClr val="C00000"/>
                </a:solidFill>
                <a:latin typeface="Arial Nova" panose="020B0504020202020204" pitchFamily="34" charset="0"/>
              </a:rPr>
              <a:t>LE FRATTURE</a:t>
            </a:r>
          </a:p>
        </p:txBody>
      </p:sp>
      <p:pic>
        <p:nvPicPr>
          <p:cNvPr id="6" name="Immagine 5">
            <a:extLst>
              <a:ext uri="{FF2B5EF4-FFF2-40B4-BE49-F238E27FC236}">
                <a16:creationId xmlns:a16="http://schemas.microsoft.com/office/drawing/2014/main" xmlns="" id="{9C30E616-AB92-4375-86AD-D974659BE9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20150" y="638175"/>
            <a:ext cx="2876550" cy="2876550"/>
          </a:xfrm>
          <a:prstGeom prst="rect">
            <a:avLst/>
          </a:prstGeom>
        </p:spPr>
      </p:pic>
      <p:sp>
        <p:nvSpPr>
          <p:cNvPr id="7" name="CasellaDiTesto 6">
            <a:extLst>
              <a:ext uri="{FF2B5EF4-FFF2-40B4-BE49-F238E27FC236}">
                <a16:creationId xmlns:a16="http://schemas.microsoft.com/office/drawing/2014/main" xmlns="" id="{5673A009-8A8F-4214-8552-79C523273E77}"/>
              </a:ext>
            </a:extLst>
          </p:cNvPr>
          <p:cNvSpPr txBox="1"/>
          <p:nvPr/>
        </p:nvSpPr>
        <p:spPr>
          <a:xfrm>
            <a:off x="1447800" y="4629150"/>
            <a:ext cx="8505825" cy="1200329"/>
          </a:xfrm>
          <a:prstGeom prst="rect">
            <a:avLst/>
          </a:prstGeom>
          <a:noFill/>
        </p:spPr>
        <p:txBody>
          <a:bodyPr wrap="square" rtlCol="0">
            <a:spAutoFit/>
          </a:bodyPr>
          <a:lstStyle/>
          <a:p>
            <a:r>
              <a:rPr lang="it-IT" sz="2400" b="1" dirty="0">
                <a:latin typeface="Arial Nova" panose="020B0504020202020204" pitchFamily="34" charset="0"/>
              </a:rPr>
              <a:t>COSA SONO LE FRATTURE</a:t>
            </a:r>
          </a:p>
          <a:p>
            <a:r>
              <a:rPr lang="it-IT" sz="2400" b="1" dirty="0">
                <a:latin typeface="Arial Nova" panose="020B0504020202020204" pitchFamily="34" charset="0"/>
              </a:rPr>
              <a:t>CLASSIFICA DEI DIVERSI TIPI DI FRATTURE</a:t>
            </a:r>
          </a:p>
          <a:p>
            <a:r>
              <a:rPr lang="it-IT" sz="2400" b="1" dirty="0">
                <a:latin typeface="Arial Nova" panose="020B0504020202020204" pitchFamily="34" charset="0"/>
              </a:rPr>
              <a:t>COMPORTAMENTI DA ASSUMERE</a:t>
            </a:r>
          </a:p>
        </p:txBody>
      </p:sp>
    </p:spTree>
    <p:extLst>
      <p:ext uri="{BB962C8B-B14F-4D97-AF65-F5344CB8AC3E}">
        <p14:creationId xmlns:p14="http://schemas.microsoft.com/office/powerpoint/2010/main" val="64928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xmlns="" id="{99F4513F-D860-4138-9BD1-68EF926EAB6E}"/>
              </a:ext>
            </a:extLst>
          </p:cNvPr>
          <p:cNvSpPr txBox="1"/>
          <p:nvPr/>
        </p:nvSpPr>
        <p:spPr>
          <a:xfrm>
            <a:off x="2628900" y="438150"/>
            <a:ext cx="7334250" cy="954107"/>
          </a:xfrm>
          <a:prstGeom prst="rect">
            <a:avLst/>
          </a:prstGeom>
          <a:noFill/>
        </p:spPr>
        <p:txBody>
          <a:bodyPr wrap="square" rtlCol="0">
            <a:spAutoFit/>
          </a:bodyPr>
          <a:lstStyle/>
          <a:p>
            <a:pPr algn="ctr"/>
            <a:r>
              <a:rPr lang="it-IT" sz="2800" dirty="0">
                <a:latin typeface="Arial Nova" panose="020B0504020202020204" pitchFamily="34" charset="0"/>
              </a:rPr>
              <a:t>Con il termine FRATTURA si intende la rottura di un osso </a:t>
            </a:r>
          </a:p>
        </p:txBody>
      </p:sp>
      <p:sp>
        <p:nvSpPr>
          <p:cNvPr id="5" name="CasellaDiTesto 4">
            <a:extLst>
              <a:ext uri="{FF2B5EF4-FFF2-40B4-BE49-F238E27FC236}">
                <a16:creationId xmlns:a16="http://schemas.microsoft.com/office/drawing/2014/main" xmlns="" id="{1404044C-554B-4F6A-842C-3F6E6B4BC402}"/>
              </a:ext>
            </a:extLst>
          </p:cNvPr>
          <p:cNvSpPr txBox="1"/>
          <p:nvPr/>
        </p:nvSpPr>
        <p:spPr>
          <a:xfrm>
            <a:off x="578887" y="1898585"/>
            <a:ext cx="5659988" cy="4708981"/>
          </a:xfrm>
          <a:prstGeom prst="rect">
            <a:avLst/>
          </a:prstGeom>
          <a:noFill/>
        </p:spPr>
        <p:txBody>
          <a:bodyPr wrap="square" rtlCol="0">
            <a:spAutoFit/>
          </a:bodyPr>
          <a:lstStyle/>
          <a:p>
            <a:r>
              <a:rPr lang="it-IT" sz="2000" dirty="0">
                <a:latin typeface="Arial Nova" panose="020B0504020202020204" pitchFamily="34" charset="0"/>
              </a:rPr>
              <a:t>Le fratture possono essere classificate in diversi modi:</a:t>
            </a:r>
          </a:p>
          <a:p>
            <a:pPr marL="342900" indent="-342900">
              <a:buAutoNum type="arabicPeriod"/>
            </a:pPr>
            <a:r>
              <a:rPr lang="it-IT" sz="2000" dirty="0">
                <a:latin typeface="Arial Nova" panose="020B0504020202020204" pitchFamily="34" charset="0"/>
              </a:rPr>
              <a:t>In rapporto al </a:t>
            </a:r>
            <a:r>
              <a:rPr lang="it-IT" sz="2000" i="1" dirty="0">
                <a:latin typeface="Arial Nova" panose="020B0504020202020204" pitchFamily="34" charset="0"/>
              </a:rPr>
              <a:t>punto di applicazione dell’agente traumatizzante </a:t>
            </a:r>
            <a:r>
              <a:rPr lang="it-IT" sz="2000" dirty="0">
                <a:latin typeface="Arial Nova" panose="020B0504020202020204" pitchFamily="34" charset="0"/>
              </a:rPr>
              <a:t>abbiamo:</a:t>
            </a:r>
          </a:p>
          <a:p>
            <a:pPr marL="285750" indent="-285750">
              <a:buFontTx/>
              <a:buChar char="-"/>
            </a:pPr>
            <a:r>
              <a:rPr lang="it-IT" sz="2000" b="1" dirty="0">
                <a:latin typeface="Arial Nova" panose="020B0504020202020204" pitchFamily="34" charset="0"/>
              </a:rPr>
              <a:t>Fratture per trauma diretto</a:t>
            </a:r>
            <a:r>
              <a:rPr lang="it-IT" sz="2000" dirty="0">
                <a:latin typeface="Arial Nova" panose="020B0504020202020204" pitchFamily="34" charset="0"/>
              </a:rPr>
              <a:t>, se l’osso si rompe sul punto dove viene applicata la forza</a:t>
            </a:r>
          </a:p>
          <a:p>
            <a:pPr marL="285750" indent="-285750">
              <a:buFontTx/>
              <a:buChar char="-"/>
            </a:pPr>
            <a:r>
              <a:rPr lang="it-IT" sz="2000" b="1" dirty="0">
                <a:latin typeface="Arial Nova" panose="020B0504020202020204" pitchFamily="34" charset="0"/>
              </a:rPr>
              <a:t>Fratture per trauma indiretto</a:t>
            </a:r>
            <a:r>
              <a:rPr lang="it-IT" sz="2000" dirty="0">
                <a:latin typeface="Arial Nova" panose="020B0504020202020204" pitchFamily="34" charset="0"/>
              </a:rPr>
              <a:t>, se l’osso si rompe a distanza di tale osso </a:t>
            </a:r>
          </a:p>
          <a:p>
            <a:r>
              <a:rPr lang="it-IT" sz="2000" dirty="0">
                <a:latin typeface="Arial Nova" panose="020B0504020202020204" pitchFamily="34" charset="0"/>
              </a:rPr>
              <a:t>2. In rapporto </a:t>
            </a:r>
            <a:r>
              <a:rPr lang="it-IT" sz="2000" i="1" dirty="0">
                <a:latin typeface="Arial Nova" panose="020B0504020202020204" pitchFamily="34" charset="0"/>
              </a:rPr>
              <a:t>all’integrità della cute</a:t>
            </a:r>
            <a:r>
              <a:rPr lang="it-IT" sz="2000" dirty="0">
                <a:latin typeface="Arial Nova" panose="020B0504020202020204" pitchFamily="34" charset="0"/>
              </a:rPr>
              <a:t>, si distinguono invece:</a:t>
            </a:r>
          </a:p>
          <a:p>
            <a:pPr marL="285750" indent="-285750">
              <a:buFontTx/>
              <a:buChar char="-"/>
            </a:pPr>
            <a:r>
              <a:rPr lang="it-IT" sz="2000" b="1" dirty="0">
                <a:latin typeface="Arial Nova" panose="020B0504020202020204" pitchFamily="34" charset="0"/>
              </a:rPr>
              <a:t>Fratture chiuse</a:t>
            </a:r>
            <a:r>
              <a:rPr lang="it-IT" sz="2000" dirty="0">
                <a:latin typeface="Arial Nova" panose="020B0504020202020204" pitchFamily="34" charset="0"/>
              </a:rPr>
              <a:t>, se la cute è integra in prossimità del focolaio di frattura</a:t>
            </a:r>
          </a:p>
          <a:p>
            <a:pPr marL="285750" indent="-285750">
              <a:buFontTx/>
              <a:buChar char="-"/>
            </a:pPr>
            <a:r>
              <a:rPr lang="it-IT" sz="2000" b="1" dirty="0">
                <a:latin typeface="Arial Nova" panose="020B0504020202020204" pitchFamily="34" charset="0"/>
              </a:rPr>
              <a:t>Fratture esposte</a:t>
            </a:r>
            <a:r>
              <a:rPr lang="it-IT" sz="2000" dirty="0">
                <a:latin typeface="Arial Nova" panose="020B0504020202020204" pitchFamily="34" charset="0"/>
              </a:rPr>
              <a:t>, se in prossimità del focolaio di frattura è presente una ferita</a:t>
            </a:r>
          </a:p>
          <a:p>
            <a:pPr marL="285750" indent="-285750">
              <a:buFontTx/>
              <a:buChar char="-"/>
            </a:pPr>
            <a:endParaRPr lang="it-IT" sz="2000" dirty="0">
              <a:latin typeface="Arial Nova" panose="020B0504020202020204" pitchFamily="34" charset="0"/>
            </a:endParaRPr>
          </a:p>
        </p:txBody>
      </p:sp>
      <p:pic>
        <p:nvPicPr>
          <p:cNvPr id="6" name="Immagine 5">
            <a:extLst>
              <a:ext uri="{FF2B5EF4-FFF2-40B4-BE49-F238E27FC236}">
                <a16:creationId xmlns:a16="http://schemas.microsoft.com/office/drawing/2014/main" xmlns="" id="{EABB5E44-02EE-4C5D-AB41-A8629D5C27EA}"/>
              </a:ext>
            </a:extLst>
          </p:cNvPr>
          <p:cNvPicPr>
            <a:picLocks noChangeAspect="1"/>
          </p:cNvPicPr>
          <p:nvPr/>
        </p:nvPicPr>
        <p:blipFill>
          <a:blip r:embed="rId2"/>
          <a:stretch>
            <a:fillRect/>
          </a:stretch>
        </p:blipFill>
        <p:spPr>
          <a:xfrm>
            <a:off x="6481472" y="2141354"/>
            <a:ext cx="5429831" cy="2575291"/>
          </a:xfrm>
          <a:prstGeom prst="rect">
            <a:avLst/>
          </a:prstGeom>
        </p:spPr>
      </p:pic>
      <p:pic>
        <p:nvPicPr>
          <p:cNvPr id="8" name="Immagine 7">
            <a:extLst>
              <a:ext uri="{FF2B5EF4-FFF2-40B4-BE49-F238E27FC236}">
                <a16:creationId xmlns:a16="http://schemas.microsoft.com/office/drawing/2014/main" xmlns="" id="{908CF2C9-3B4E-44EE-8941-97C099E623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56780" y="230810"/>
            <a:ext cx="1373245" cy="1368786"/>
          </a:xfrm>
          <a:prstGeom prst="rect">
            <a:avLst/>
          </a:prstGeom>
        </p:spPr>
      </p:pic>
    </p:spTree>
    <p:extLst>
      <p:ext uri="{BB962C8B-B14F-4D97-AF65-F5344CB8AC3E}">
        <p14:creationId xmlns:p14="http://schemas.microsoft.com/office/powerpoint/2010/main" val="3626263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xmlns="" id="{86DFC095-1B7C-4530-BD77-CB0D68FFD555}"/>
              </a:ext>
            </a:extLst>
          </p:cNvPr>
          <p:cNvPicPr>
            <a:picLocks noChangeAspect="1"/>
          </p:cNvPicPr>
          <p:nvPr/>
        </p:nvPicPr>
        <p:blipFill>
          <a:blip r:embed="rId2"/>
          <a:stretch>
            <a:fillRect/>
          </a:stretch>
        </p:blipFill>
        <p:spPr>
          <a:xfrm>
            <a:off x="7086599" y="2403242"/>
            <a:ext cx="4505325" cy="2716446"/>
          </a:xfrm>
          <a:prstGeom prst="rect">
            <a:avLst/>
          </a:prstGeom>
        </p:spPr>
      </p:pic>
      <p:pic>
        <p:nvPicPr>
          <p:cNvPr id="6" name="Immagine 5">
            <a:extLst>
              <a:ext uri="{FF2B5EF4-FFF2-40B4-BE49-F238E27FC236}">
                <a16:creationId xmlns:a16="http://schemas.microsoft.com/office/drawing/2014/main" xmlns="" id="{A6D2C67C-C077-473E-8CE4-EB24E16B72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94829" y="307428"/>
            <a:ext cx="1316095" cy="1311822"/>
          </a:xfrm>
          <a:prstGeom prst="rect">
            <a:avLst/>
          </a:prstGeom>
        </p:spPr>
      </p:pic>
      <p:sp>
        <p:nvSpPr>
          <p:cNvPr id="7" name="CasellaDiTesto 6">
            <a:extLst>
              <a:ext uri="{FF2B5EF4-FFF2-40B4-BE49-F238E27FC236}">
                <a16:creationId xmlns:a16="http://schemas.microsoft.com/office/drawing/2014/main" xmlns="" id="{1F2242C6-D9F2-4F5B-8656-C2F8A944D35D}"/>
              </a:ext>
            </a:extLst>
          </p:cNvPr>
          <p:cNvSpPr txBox="1"/>
          <p:nvPr/>
        </p:nvSpPr>
        <p:spPr>
          <a:xfrm>
            <a:off x="752475" y="1905000"/>
            <a:ext cx="6076950" cy="4154984"/>
          </a:xfrm>
          <a:prstGeom prst="rect">
            <a:avLst/>
          </a:prstGeom>
          <a:noFill/>
        </p:spPr>
        <p:txBody>
          <a:bodyPr wrap="square" rtlCol="0">
            <a:spAutoFit/>
          </a:bodyPr>
          <a:lstStyle/>
          <a:p>
            <a:r>
              <a:rPr lang="it-IT" sz="2400" dirty="0">
                <a:latin typeface="Arial Nova" panose="020B0504020202020204" pitchFamily="34" charset="0"/>
              </a:rPr>
              <a:t>3. In rapporto all’</a:t>
            </a:r>
            <a:r>
              <a:rPr lang="it-IT" sz="2400" i="1" dirty="0">
                <a:latin typeface="Arial Nova" panose="020B0504020202020204" pitchFamily="34" charset="0"/>
              </a:rPr>
              <a:t>entità del danno osseo</a:t>
            </a:r>
            <a:r>
              <a:rPr lang="it-IT" sz="2400" dirty="0">
                <a:latin typeface="Arial Nova" panose="020B0504020202020204" pitchFamily="34" charset="0"/>
              </a:rPr>
              <a:t>, si distinguono:</a:t>
            </a:r>
          </a:p>
          <a:p>
            <a:pPr marL="285750" indent="-285750">
              <a:buFontTx/>
              <a:buChar char="-"/>
            </a:pPr>
            <a:r>
              <a:rPr lang="it-IT" sz="2400" b="1" dirty="0">
                <a:latin typeface="Arial Nova" panose="020B0504020202020204" pitchFamily="34" charset="0"/>
              </a:rPr>
              <a:t>Fratture complete</a:t>
            </a:r>
          </a:p>
          <a:p>
            <a:pPr marL="285750" indent="-285750">
              <a:buFontTx/>
              <a:buChar char="-"/>
            </a:pPr>
            <a:r>
              <a:rPr lang="it-IT" sz="2400" b="1" dirty="0">
                <a:latin typeface="Arial Nova" panose="020B0504020202020204" pitchFamily="34" charset="0"/>
              </a:rPr>
              <a:t>Fratture incomplete</a:t>
            </a:r>
          </a:p>
          <a:p>
            <a:pPr marL="285750" indent="-285750">
              <a:buFontTx/>
              <a:buChar char="-"/>
            </a:pPr>
            <a:endParaRPr lang="it-IT" sz="2400" dirty="0">
              <a:latin typeface="Arial Nova" panose="020B0504020202020204" pitchFamily="34" charset="0"/>
            </a:endParaRPr>
          </a:p>
          <a:p>
            <a:r>
              <a:rPr lang="it-IT" sz="2400" dirty="0">
                <a:latin typeface="Arial Nova" panose="020B0504020202020204" pitchFamily="34" charset="0"/>
              </a:rPr>
              <a:t>4. In rapporto </a:t>
            </a:r>
            <a:r>
              <a:rPr lang="it-IT" sz="2400" i="1" dirty="0">
                <a:latin typeface="Arial Nova" panose="020B0504020202020204" pitchFamily="34" charset="0"/>
              </a:rPr>
              <a:t>all’eventuale spostamento dei monconi ossei</a:t>
            </a:r>
            <a:r>
              <a:rPr lang="it-IT" sz="2400" dirty="0">
                <a:latin typeface="Arial Nova" panose="020B0504020202020204" pitchFamily="34" charset="0"/>
              </a:rPr>
              <a:t>, si suddividono in:</a:t>
            </a:r>
          </a:p>
          <a:p>
            <a:pPr marL="285750" indent="-285750">
              <a:buFontTx/>
              <a:buChar char="-"/>
            </a:pPr>
            <a:r>
              <a:rPr lang="it-IT" sz="2400" b="1" dirty="0">
                <a:latin typeface="Arial Nova" panose="020B0504020202020204" pitchFamily="34" charset="0"/>
              </a:rPr>
              <a:t>Fratture composte</a:t>
            </a:r>
            <a:r>
              <a:rPr lang="it-IT" sz="2400" dirty="0">
                <a:latin typeface="Arial Nova" panose="020B0504020202020204" pitchFamily="34" charset="0"/>
              </a:rPr>
              <a:t>: se i monconi rispettano il naturale asse anatomico</a:t>
            </a:r>
          </a:p>
          <a:p>
            <a:pPr marL="285750" indent="-285750">
              <a:buFontTx/>
              <a:buChar char="-"/>
            </a:pPr>
            <a:r>
              <a:rPr lang="it-IT" sz="2400" b="1" dirty="0">
                <a:latin typeface="Arial Nova" panose="020B0504020202020204" pitchFamily="34" charset="0"/>
              </a:rPr>
              <a:t>Fratture scomposte</a:t>
            </a:r>
            <a:r>
              <a:rPr lang="it-IT" sz="2400" dirty="0">
                <a:latin typeface="Arial Nova" panose="020B0504020202020204" pitchFamily="34" charset="0"/>
              </a:rPr>
              <a:t>: se deviano dal normale asse anatomico</a:t>
            </a:r>
          </a:p>
        </p:txBody>
      </p:sp>
    </p:spTree>
    <p:extLst>
      <p:ext uri="{BB962C8B-B14F-4D97-AF65-F5344CB8AC3E}">
        <p14:creationId xmlns:p14="http://schemas.microsoft.com/office/powerpoint/2010/main" val="2385574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xmlns="" id="{C72E2DCA-6366-40C6-B3F3-98C4906F3C55}"/>
              </a:ext>
            </a:extLst>
          </p:cNvPr>
          <p:cNvSpPr txBox="1"/>
          <p:nvPr/>
        </p:nvSpPr>
        <p:spPr>
          <a:xfrm>
            <a:off x="790575" y="557865"/>
            <a:ext cx="7800975" cy="1077218"/>
          </a:xfrm>
          <a:prstGeom prst="rect">
            <a:avLst/>
          </a:prstGeom>
          <a:noFill/>
        </p:spPr>
        <p:txBody>
          <a:bodyPr wrap="square" rtlCol="0">
            <a:spAutoFit/>
          </a:bodyPr>
          <a:lstStyle/>
          <a:p>
            <a:pPr algn="ctr"/>
            <a:r>
              <a:rPr lang="it-IT" sz="3200" b="1" dirty="0">
                <a:solidFill>
                  <a:srgbClr val="C00000"/>
                </a:solidFill>
                <a:latin typeface="Arial Nova" panose="020B0504020202020204" pitchFamily="34" charset="0"/>
              </a:rPr>
              <a:t>SINTOMATOLOGIA DELLA FRATTURA OSSEA</a:t>
            </a:r>
          </a:p>
        </p:txBody>
      </p:sp>
      <p:sp>
        <p:nvSpPr>
          <p:cNvPr id="5" name="CasellaDiTesto 4">
            <a:extLst>
              <a:ext uri="{FF2B5EF4-FFF2-40B4-BE49-F238E27FC236}">
                <a16:creationId xmlns:a16="http://schemas.microsoft.com/office/drawing/2014/main" xmlns="" id="{ADADA3B2-1F83-4B40-AD15-E87C1D59DDCE}"/>
              </a:ext>
            </a:extLst>
          </p:cNvPr>
          <p:cNvSpPr txBox="1"/>
          <p:nvPr/>
        </p:nvSpPr>
        <p:spPr>
          <a:xfrm>
            <a:off x="699796" y="1910892"/>
            <a:ext cx="7324530" cy="4524315"/>
          </a:xfrm>
          <a:prstGeom prst="rect">
            <a:avLst/>
          </a:prstGeom>
          <a:noFill/>
        </p:spPr>
        <p:txBody>
          <a:bodyPr wrap="square" rtlCol="0">
            <a:spAutoFit/>
          </a:bodyPr>
          <a:lstStyle/>
          <a:p>
            <a:r>
              <a:rPr lang="it-IT" sz="2400" dirty="0">
                <a:latin typeface="Arial Nova" panose="020B0504020202020204" pitchFamily="34" charset="0"/>
              </a:rPr>
              <a:t>Segni di certezza della frattura:</a:t>
            </a:r>
          </a:p>
          <a:p>
            <a:pPr marL="285750" indent="-285750">
              <a:buFontTx/>
              <a:buChar char="-"/>
            </a:pPr>
            <a:r>
              <a:rPr lang="it-IT" sz="2400" dirty="0">
                <a:latin typeface="Arial Nova" panose="020B0504020202020204" pitchFamily="34" charset="0"/>
              </a:rPr>
              <a:t>Crepitazione ossea al tatto </a:t>
            </a:r>
          </a:p>
          <a:p>
            <a:pPr marL="285750" indent="-285750">
              <a:buFontTx/>
              <a:buChar char="-"/>
            </a:pPr>
            <a:r>
              <a:rPr lang="it-IT" sz="2400" dirty="0">
                <a:latin typeface="Arial Nova" panose="020B0504020202020204" pitchFamily="34" charset="0"/>
              </a:rPr>
              <a:t>Motilità innaturale per discontinuità dell’osso</a:t>
            </a:r>
          </a:p>
          <a:p>
            <a:r>
              <a:rPr lang="it-IT" sz="2400" dirty="0">
                <a:latin typeface="Arial Nova" panose="020B0504020202020204" pitchFamily="34" charset="0"/>
              </a:rPr>
              <a:t>Segni di probabilità</a:t>
            </a:r>
          </a:p>
          <a:p>
            <a:pPr marL="285750" indent="-285750">
              <a:buFontTx/>
              <a:buChar char="-"/>
            </a:pPr>
            <a:r>
              <a:rPr lang="it-IT" sz="2400" dirty="0">
                <a:latin typeface="Arial Nova" panose="020B0504020202020204" pitchFamily="34" charset="0"/>
              </a:rPr>
              <a:t>Dolore forte alla palpazione</a:t>
            </a:r>
          </a:p>
          <a:p>
            <a:pPr marL="285750" indent="-285750">
              <a:buFontTx/>
              <a:buChar char="-"/>
            </a:pPr>
            <a:r>
              <a:rPr lang="it-IT" sz="2400" dirty="0">
                <a:latin typeface="Arial Nova" panose="020B0504020202020204" pitchFamily="34" charset="0"/>
              </a:rPr>
              <a:t>Deformità per accorciamento, angolazione o rotazione dell’osso</a:t>
            </a:r>
          </a:p>
          <a:p>
            <a:pPr marL="285750" indent="-285750">
              <a:buFontTx/>
              <a:buChar char="-"/>
            </a:pPr>
            <a:r>
              <a:rPr lang="it-IT" sz="2400" dirty="0">
                <a:latin typeface="Arial Nova" panose="020B0504020202020204" pitchFamily="34" charset="0"/>
              </a:rPr>
              <a:t>Ecchimosi (cioè stravaso di sangue nella cute)</a:t>
            </a:r>
          </a:p>
          <a:p>
            <a:pPr marL="285750" indent="-285750">
              <a:buFontTx/>
              <a:buChar char="-"/>
            </a:pPr>
            <a:r>
              <a:rPr lang="it-IT" sz="2400" dirty="0">
                <a:latin typeface="Arial Nova" panose="020B0504020202020204" pitchFamily="34" charset="0"/>
              </a:rPr>
              <a:t>Tumefazione locale</a:t>
            </a:r>
          </a:p>
          <a:p>
            <a:pPr marL="285750" indent="-285750">
              <a:buFontTx/>
              <a:buChar char="-"/>
            </a:pPr>
            <a:r>
              <a:rPr lang="it-IT" sz="2400" dirty="0">
                <a:latin typeface="Arial Nova" panose="020B0504020202020204" pitchFamily="34" charset="0"/>
              </a:rPr>
              <a:t>Alterazione della sensibilità (formicolio e intorpidimento)</a:t>
            </a:r>
          </a:p>
          <a:p>
            <a:pPr marL="285750" indent="-285750">
              <a:buFontTx/>
              <a:buChar char="-"/>
            </a:pPr>
            <a:endParaRPr lang="it-IT" sz="2400" dirty="0">
              <a:latin typeface="Arial Nova" panose="020B0504020202020204" pitchFamily="34" charset="0"/>
            </a:endParaRPr>
          </a:p>
        </p:txBody>
      </p:sp>
      <p:pic>
        <p:nvPicPr>
          <p:cNvPr id="6" name="Immagine 5">
            <a:extLst>
              <a:ext uri="{FF2B5EF4-FFF2-40B4-BE49-F238E27FC236}">
                <a16:creationId xmlns:a16="http://schemas.microsoft.com/office/drawing/2014/main" xmlns="" id="{638A7FDB-76CF-4A4D-9D3E-FEA4E9E04F87}"/>
              </a:ext>
            </a:extLst>
          </p:cNvPr>
          <p:cNvPicPr>
            <a:picLocks noChangeAspect="1"/>
          </p:cNvPicPr>
          <p:nvPr/>
        </p:nvPicPr>
        <p:blipFill>
          <a:blip r:embed="rId2"/>
          <a:stretch>
            <a:fillRect/>
          </a:stretch>
        </p:blipFill>
        <p:spPr>
          <a:xfrm>
            <a:off x="8677275" y="1096474"/>
            <a:ext cx="3227882" cy="3076575"/>
          </a:xfrm>
          <a:prstGeom prst="rect">
            <a:avLst/>
          </a:prstGeom>
        </p:spPr>
      </p:pic>
      <p:sp>
        <p:nvSpPr>
          <p:cNvPr id="7" name="CasellaDiTesto 6">
            <a:extLst>
              <a:ext uri="{FF2B5EF4-FFF2-40B4-BE49-F238E27FC236}">
                <a16:creationId xmlns:a16="http://schemas.microsoft.com/office/drawing/2014/main" xmlns="" id="{564154E2-0076-4D54-9D7D-9F943AF6AD13}"/>
              </a:ext>
            </a:extLst>
          </p:cNvPr>
          <p:cNvSpPr txBox="1"/>
          <p:nvPr/>
        </p:nvSpPr>
        <p:spPr>
          <a:xfrm>
            <a:off x="699796" y="1910891"/>
            <a:ext cx="7324530" cy="4524315"/>
          </a:xfrm>
          <a:prstGeom prst="rect">
            <a:avLst/>
          </a:prstGeom>
          <a:noFill/>
        </p:spPr>
        <p:txBody>
          <a:bodyPr wrap="square" rtlCol="0">
            <a:spAutoFit/>
          </a:bodyPr>
          <a:lstStyle/>
          <a:p>
            <a:r>
              <a:rPr lang="it-IT" sz="2400" dirty="0">
                <a:latin typeface="Arial Nova" panose="020B0504020202020204" pitchFamily="34" charset="0"/>
              </a:rPr>
              <a:t>Segni di certezza della frattura:</a:t>
            </a:r>
          </a:p>
          <a:p>
            <a:pPr marL="285750" indent="-285750">
              <a:buFontTx/>
              <a:buChar char="-"/>
            </a:pPr>
            <a:r>
              <a:rPr lang="it-IT" sz="2400" dirty="0">
                <a:latin typeface="Arial Nova" panose="020B0504020202020204" pitchFamily="34" charset="0"/>
              </a:rPr>
              <a:t>Crepitazione ossea al tatto </a:t>
            </a:r>
          </a:p>
          <a:p>
            <a:pPr marL="285750" indent="-285750">
              <a:buFontTx/>
              <a:buChar char="-"/>
            </a:pPr>
            <a:r>
              <a:rPr lang="it-IT" sz="2400" dirty="0">
                <a:latin typeface="Arial Nova" panose="020B0504020202020204" pitchFamily="34" charset="0"/>
              </a:rPr>
              <a:t>Motilità innaturale per discontinuità dell’osso</a:t>
            </a:r>
          </a:p>
          <a:p>
            <a:r>
              <a:rPr lang="it-IT" sz="2400" dirty="0">
                <a:latin typeface="Arial Nova" panose="020B0504020202020204" pitchFamily="34" charset="0"/>
              </a:rPr>
              <a:t>Segni di probabilità</a:t>
            </a:r>
          </a:p>
          <a:p>
            <a:pPr marL="285750" indent="-285750">
              <a:buFontTx/>
              <a:buChar char="-"/>
            </a:pPr>
            <a:r>
              <a:rPr lang="it-IT" sz="2400" dirty="0">
                <a:latin typeface="Arial Nova" panose="020B0504020202020204" pitchFamily="34" charset="0"/>
              </a:rPr>
              <a:t>Dolore forte alla palpazione</a:t>
            </a:r>
          </a:p>
          <a:p>
            <a:pPr marL="285750" indent="-285750">
              <a:buFontTx/>
              <a:buChar char="-"/>
            </a:pPr>
            <a:r>
              <a:rPr lang="it-IT" sz="2400" dirty="0">
                <a:latin typeface="Arial Nova" panose="020B0504020202020204" pitchFamily="34" charset="0"/>
              </a:rPr>
              <a:t>Deformità per accorciamento, angolazione o rotazione dell’osso</a:t>
            </a:r>
          </a:p>
          <a:p>
            <a:pPr marL="285750" indent="-285750">
              <a:buFontTx/>
              <a:buChar char="-"/>
            </a:pPr>
            <a:r>
              <a:rPr lang="it-IT" sz="2400" dirty="0">
                <a:latin typeface="Arial Nova" panose="020B0504020202020204" pitchFamily="34" charset="0"/>
              </a:rPr>
              <a:t>Ecchimosi (cioè stravaso di sangue nella cute)</a:t>
            </a:r>
          </a:p>
          <a:p>
            <a:pPr marL="285750" indent="-285750">
              <a:buFontTx/>
              <a:buChar char="-"/>
            </a:pPr>
            <a:r>
              <a:rPr lang="it-IT" sz="2400" dirty="0">
                <a:latin typeface="Arial Nova" panose="020B0504020202020204" pitchFamily="34" charset="0"/>
              </a:rPr>
              <a:t>Tumefazione locale</a:t>
            </a:r>
          </a:p>
          <a:p>
            <a:pPr marL="285750" indent="-285750">
              <a:buFontTx/>
              <a:buChar char="-"/>
            </a:pPr>
            <a:r>
              <a:rPr lang="it-IT" sz="2400" dirty="0">
                <a:latin typeface="Arial Nova" panose="020B0504020202020204" pitchFamily="34" charset="0"/>
              </a:rPr>
              <a:t>Alterazione della sensibilità (formicolio e intorpidimento)</a:t>
            </a:r>
          </a:p>
          <a:p>
            <a:pPr marL="285750" indent="-285750">
              <a:buFontTx/>
              <a:buChar char="-"/>
            </a:pPr>
            <a:endParaRPr lang="it-IT" sz="2400" dirty="0">
              <a:latin typeface="Arial Nova" panose="020B0504020202020204" pitchFamily="34" charset="0"/>
            </a:endParaRPr>
          </a:p>
        </p:txBody>
      </p:sp>
      <p:pic>
        <p:nvPicPr>
          <p:cNvPr id="9" name="Immagine 8">
            <a:extLst>
              <a:ext uri="{FF2B5EF4-FFF2-40B4-BE49-F238E27FC236}">
                <a16:creationId xmlns:a16="http://schemas.microsoft.com/office/drawing/2014/main" xmlns="" id="{51FED708-C11E-49C3-82A4-4DBAE5C386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1081" y="4840987"/>
            <a:ext cx="1211320" cy="1207387"/>
          </a:xfrm>
          <a:prstGeom prst="rect">
            <a:avLst/>
          </a:prstGeom>
        </p:spPr>
      </p:pic>
    </p:spTree>
    <p:extLst>
      <p:ext uri="{BB962C8B-B14F-4D97-AF65-F5344CB8AC3E}">
        <p14:creationId xmlns:p14="http://schemas.microsoft.com/office/powerpoint/2010/main" val="259696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xmlns="" id="{5A98B580-CA36-4F28-A1FE-11D0DE0C9B7D}"/>
              </a:ext>
            </a:extLst>
          </p:cNvPr>
          <p:cNvSpPr txBox="1"/>
          <p:nvPr/>
        </p:nvSpPr>
        <p:spPr>
          <a:xfrm>
            <a:off x="1438183" y="577049"/>
            <a:ext cx="8353887" cy="1015663"/>
          </a:xfrm>
          <a:prstGeom prst="rect">
            <a:avLst/>
          </a:prstGeom>
          <a:noFill/>
        </p:spPr>
        <p:txBody>
          <a:bodyPr wrap="square" rtlCol="0">
            <a:spAutoFit/>
          </a:bodyPr>
          <a:lstStyle/>
          <a:p>
            <a:r>
              <a:rPr lang="it-IT" sz="3000" dirty="0">
                <a:solidFill>
                  <a:srgbClr val="C00000"/>
                </a:solidFill>
                <a:latin typeface="Arial Nova" panose="020B0504020202020204" pitchFamily="34" charset="0"/>
              </a:rPr>
              <a:t>COMPLICAZIONI DELLE FRATTURE</a:t>
            </a:r>
          </a:p>
          <a:p>
            <a:r>
              <a:rPr lang="it-IT" sz="3000" dirty="0">
                <a:latin typeface="Arial Nova" panose="020B0504020202020204" pitchFamily="34" charset="0"/>
              </a:rPr>
              <a:t>Possono essere complicazioni locali o generali </a:t>
            </a:r>
          </a:p>
        </p:txBody>
      </p:sp>
      <p:sp>
        <p:nvSpPr>
          <p:cNvPr id="5" name="CasellaDiTesto 4">
            <a:extLst>
              <a:ext uri="{FF2B5EF4-FFF2-40B4-BE49-F238E27FC236}">
                <a16:creationId xmlns:a16="http://schemas.microsoft.com/office/drawing/2014/main" xmlns="" id="{1E2D0244-6E24-45CE-B6F6-2D1C7A3CD925}"/>
              </a:ext>
            </a:extLst>
          </p:cNvPr>
          <p:cNvSpPr txBox="1"/>
          <p:nvPr/>
        </p:nvSpPr>
        <p:spPr>
          <a:xfrm>
            <a:off x="1029810" y="2112885"/>
            <a:ext cx="7261934" cy="3970318"/>
          </a:xfrm>
          <a:prstGeom prst="rect">
            <a:avLst/>
          </a:prstGeom>
          <a:noFill/>
        </p:spPr>
        <p:txBody>
          <a:bodyPr wrap="square" rtlCol="0">
            <a:spAutoFit/>
          </a:bodyPr>
          <a:lstStyle/>
          <a:p>
            <a:pPr marL="342900" indent="-342900">
              <a:buAutoNum type="arabicPeriod"/>
            </a:pPr>
            <a:r>
              <a:rPr lang="it-IT" sz="2800" i="1" dirty="0">
                <a:latin typeface="Arial Nova" panose="020B0504020202020204" pitchFamily="34" charset="0"/>
              </a:rPr>
              <a:t>Esposizione della frattura: </a:t>
            </a:r>
            <a:r>
              <a:rPr lang="it-IT" sz="2800" dirty="0">
                <a:latin typeface="Arial Nova" panose="020B0504020202020204" pitchFamily="34" charset="0"/>
              </a:rPr>
              <a:t>è una delle complicanze più terribili per la possibilità di infezione dei monconi ossei</a:t>
            </a:r>
          </a:p>
          <a:p>
            <a:pPr marL="342900" indent="-342900">
              <a:buAutoNum type="arabicPeriod"/>
            </a:pPr>
            <a:r>
              <a:rPr lang="it-IT" sz="2800" i="1" dirty="0">
                <a:latin typeface="Arial Nova" panose="020B0504020202020204" pitchFamily="34" charset="0"/>
              </a:rPr>
              <a:t>Lesioni dei vasi sanguigni: </a:t>
            </a:r>
            <a:r>
              <a:rPr lang="it-IT" sz="2800" dirty="0">
                <a:latin typeface="Arial Nova" panose="020B0504020202020204" pitchFamily="34" charset="0"/>
              </a:rPr>
              <a:t>cioè lacerazione o chiusura dei vasi</a:t>
            </a:r>
          </a:p>
          <a:p>
            <a:pPr marL="342900" indent="-342900">
              <a:buAutoNum type="arabicPeriod"/>
            </a:pPr>
            <a:r>
              <a:rPr lang="it-IT" sz="2800" i="1" dirty="0">
                <a:latin typeface="Arial Nova" panose="020B0504020202020204" pitchFamily="34" charset="0"/>
              </a:rPr>
              <a:t>Lesioni nervose: </a:t>
            </a:r>
            <a:r>
              <a:rPr lang="it-IT" sz="2800" dirty="0">
                <a:latin typeface="Arial Nova" panose="020B0504020202020204" pitchFamily="34" charset="0"/>
              </a:rPr>
              <a:t>ad esempio lesione del midollo spinale nelle fratture della colonna vertebrale</a:t>
            </a:r>
          </a:p>
          <a:p>
            <a:endParaRPr lang="it-IT" sz="2800" dirty="0">
              <a:latin typeface="Arial Nova" panose="020B0504020202020204" pitchFamily="34" charset="0"/>
            </a:endParaRPr>
          </a:p>
        </p:txBody>
      </p:sp>
      <p:pic>
        <p:nvPicPr>
          <p:cNvPr id="6" name="Immagine 5">
            <a:extLst>
              <a:ext uri="{FF2B5EF4-FFF2-40B4-BE49-F238E27FC236}">
                <a16:creationId xmlns:a16="http://schemas.microsoft.com/office/drawing/2014/main" xmlns="" id="{9127937C-6E3A-4F3D-A1C8-B3D192A66C29}"/>
              </a:ext>
            </a:extLst>
          </p:cNvPr>
          <p:cNvPicPr>
            <a:picLocks noChangeAspect="1"/>
          </p:cNvPicPr>
          <p:nvPr/>
        </p:nvPicPr>
        <p:blipFill>
          <a:blip r:embed="rId2"/>
          <a:stretch>
            <a:fillRect/>
          </a:stretch>
        </p:blipFill>
        <p:spPr>
          <a:xfrm>
            <a:off x="8359825" y="2333625"/>
            <a:ext cx="3441650" cy="2819400"/>
          </a:xfrm>
          <a:prstGeom prst="rect">
            <a:avLst/>
          </a:prstGeom>
        </p:spPr>
      </p:pic>
      <p:pic>
        <p:nvPicPr>
          <p:cNvPr id="8" name="Immagine 7">
            <a:extLst>
              <a:ext uri="{FF2B5EF4-FFF2-40B4-BE49-F238E27FC236}">
                <a16:creationId xmlns:a16="http://schemas.microsoft.com/office/drawing/2014/main" xmlns="" id="{D62E55D4-340D-472F-86E7-1FB8DBAD49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3480" y="145689"/>
            <a:ext cx="1373245" cy="1368786"/>
          </a:xfrm>
          <a:prstGeom prst="rect">
            <a:avLst/>
          </a:prstGeom>
        </p:spPr>
      </p:pic>
    </p:spTree>
    <p:extLst>
      <p:ext uri="{BB962C8B-B14F-4D97-AF65-F5344CB8AC3E}">
        <p14:creationId xmlns:p14="http://schemas.microsoft.com/office/powerpoint/2010/main" val="2349142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xmlns="" id="{5D3286C7-152E-4654-B0EA-337D2F862FC1}"/>
              </a:ext>
            </a:extLst>
          </p:cNvPr>
          <p:cNvPicPr>
            <a:picLocks noChangeAspect="1"/>
          </p:cNvPicPr>
          <p:nvPr/>
        </p:nvPicPr>
        <p:blipFill>
          <a:blip r:embed="rId2"/>
          <a:stretch>
            <a:fillRect/>
          </a:stretch>
        </p:blipFill>
        <p:spPr>
          <a:xfrm>
            <a:off x="9931467" y="231589"/>
            <a:ext cx="1377815" cy="1365622"/>
          </a:xfrm>
          <a:prstGeom prst="rect">
            <a:avLst/>
          </a:prstGeom>
        </p:spPr>
      </p:pic>
      <p:sp>
        <p:nvSpPr>
          <p:cNvPr id="6" name="CasellaDiTesto 5">
            <a:extLst>
              <a:ext uri="{FF2B5EF4-FFF2-40B4-BE49-F238E27FC236}">
                <a16:creationId xmlns:a16="http://schemas.microsoft.com/office/drawing/2014/main" xmlns="" id="{F8A533EB-95B2-4AEC-AA0B-2B9C3E281B20}"/>
              </a:ext>
            </a:extLst>
          </p:cNvPr>
          <p:cNvSpPr txBox="1"/>
          <p:nvPr/>
        </p:nvSpPr>
        <p:spPr>
          <a:xfrm>
            <a:off x="847725" y="2009775"/>
            <a:ext cx="6076950" cy="3108543"/>
          </a:xfrm>
          <a:prstGeom prst="rect">
            <a:avLst/>
          </a:prstGeom>
          <a:noFill/>
        </p:spPr>
        <p:txBody>
          <a:bodyPr wrap="square" rtlCol="0">
            <a:spAutoFit/>
          </a:bodyPr>
          <a:lstStyle/>
          <a:p>
            <a:r>
              <a:rPr lang="it-IT" sz="2800" dirty="0">
                <a:latin typeface="Arial Nova" panose="020B0504020202020204" pitchFamily="34" charset="0"/>
              </a:rPr>
              <a:t>La complicazione generale più temuta è lo SHOCK IPOVOLEMICO che si può instaurare in una persona politraumatizzata, per raccolta di sangue nelle sedi di frattura ossea, in particolare del bacino e delle ossa lunghe degli arti </a:t>
            </a:r>
          </a:p>
        </p:txBody>
      </p:sp>
      <p:graphicFrame>
        <p:nvGraphicFramePr>
          <p:cNvPr id="7" name="Tabella 6">
            <a:extLst>
              <a:ext uri="{FF2B5EF4-FFF2-40B4-BE49-F238E27FC236}">
                <a16:creationId xmlns:a16="http://schemas.microsoft.com/office/drawing/2014/main" xmlns="" id="{3BAB05DB-DDCB-4AFD-8E53-73EA528DF164}"/>
              </a:ext>
            </a:extLst>
          </p:cNvPr>
          <p:cNvGraphicFramePr>
            <a:graphicFrameLocks noGrp="1"/>
          </p:cNvGraphicFramePr>
          <p:nvPr>
            <p:extLst>
              <p:ext uri="{D42A27DB-BD31-4B8C-83A1-F6EECF244321}">
                <p14:modId xmlns:p14="http://schemas.microsoft.com/office/powerpoint/2010/main" val="1771409412"/>
              </p:ext>
            </p:extLst>
          </p:nvPr>
        </p:nvGraphicFramePr>
        <p:xfrm>
          <a:off x="7146524" y="2539014"/>
          <a:ext cx="4735744" cy="2191649"/>
        </p:xfrm>
        <a:graphic>
          <a:graphicData uri="http://schemas.openxmlformats.org/drawingml/2006/table">
            <a:tbl>
              <a:tblPr firstRow="1" bandRow="1">
                <a:tableStyleId>{5C22544A-7EE6-4342-B048-85BDC9FD1C3A}</a:tableStyleId>
              </a:tblPr>
              <a:tblGrid>
                <a:gridCol w="2363433">
                  <a:extLst>
                    <a:ext uri="{9D8B030D-6E8A-4147-A177-3AD203B41FA5}">
                      <a16:colId xmlns:a16="http://schemas.microsoft.com/office/drawing/2014/main" xmlns="" val="2327085875"/>
                    </a:ext>
                  </a:extLst>
                </a:gridCol>
                <a:gridCol w="2372311">
                  <a:extLst>
                    <a:ext uri="{9D8B030D-6E8A-4147-A177-3AD203B41FA5}">
                      <a16:colId xmlns:a16="http://schemas.microsoft.com/office/drawing/2014/main" xmlns="" val="2158603680"/>
                    </a:ext>
                  </a:extLst>
                </a:gridCol>
              </a:tblGrid>
              <a:tr h="454289">
                <a:tc>
                  <a:txBody>
                    <a:bodyPr/>
                    <a:lstStyle/>
                    <a:p>
                      <a:r>
                        <a:rPr lang="it-IT" dirty="0"/>
                        <a:t>SEDE DI FRATTURA</a:t>
                      </a:r>
                    </a:p>
                  </a:txBody>
                  <a:tcPr/>
                </a:tc>
                <a:tc>
                  <a:txBody>
                    <a:bodyPr/>
                    <a:lstStyle/>
                    <a:p>
                      <a:r>
                        <a:rPr lang="it-IT" dirty="0"/>
                        <a:t>RACCOLTA DI SANGUE </a:t>
                      </a:r>
                    </a:p>
                  </a:txBody>
                  <a:tcPr/>
                </a:tc>
                <a:extLst>
                  <a:ext uri="{0D108BD9-81ED-4DB2-BD59-A6C34878D82A}">
                    <a16:rowId xmlns:a16="http://schemas.microsoft.com/office/drawing/2014/main" xmlns="" val="2095583856"/>
                  </a:ext>
                </a:extLst>
              </a:tr>
              <a:tr h="1587575">
                <a:tc>
                  <a:txBody>
                    <a:bodyPr/>
                    <a:lstStyle/>
                    <a:p>
                      <a:r>
                        <a:rPr lang="it-IT" dirty="0"/>
                        <a:t>Avambraccio</a:t>
                      </a:r>
                    </a:p>
                    <a:p>
                      <a:r>
                        <a:rPr lang="it-IT" dirty="0"/>
                        <a:t>Braccio</a:t>
                      </a:r>
                    </a:p>
                    <a:p>
                      <a:r>
                        <a:rPr lang="it-IT" dirty="0"/>
                        <a:t>Gamba</a:t>
                      </a:r>
                    </a:p>
                    <a:p>
                      <a:r>
                        <a:rPr lang="it-IT" dirty="0"/>
                        <a:t>Coscia</a:t>
                      </a:r>
                    </a:p>
                    <a:p>
                      <a:r>
                        <a:rPr lang="it-IT" dirty="0"/>
                        <a:t>Bacino</a:t>
                      </a:r>
                    </a:p>
                    <a:p>
                      <a:endParaRPr lang="it-IT" dirty="0"/>
                    </a:p>
                  </a:txBody>
                  <a:tcPr/>
                </a:tc>
                <a:tc>
                  <a:txBody>
                    <a:bodyPr/>
                    <a:lstStyle/>
                    <a:p>
                      <a:r>
                        <a:rPr lang="it-IT" dirty="0"/>
                        <a:t>250-500 ml</a:t>
                      </a:r>
                    </a:p>
                    <a:p>
                      <a:r>
                        <a:rPr lang="it-IT" dirty="0"/>
                        <a:t>500-750 ml</a:t>
                      </a:r>
                    </a:p>
                    <a:p>
                      <a:r>
                        <a:rPr lang="it-IT" dirty="0"/>
                        <a:t>500-1000 ml</a:t>
                      </a:r>
                    </a:p>
                    <a:p>
                      <a:r>
                        <a:rPr lang="it-IT" dirty="0"/>
                        <a:t>1000-2000 ml</a:t>
                      </a:r>
                    </a:p>
                    <a:p>
                      <a:r>
                        <a:rPr lang="it-IT" dirty="0"/>
                        <a:t>&gt; 2000 ml</a:t>
                      </a:r>
                    </a:p>
                  </a:txBody>
                  <a:tcPr/>
                </a:tc>
                <a:extLst>
                  <a:ext uri="{0D108BD9-81ED-4DB2-BD59-A6C34878D82A}">
                    <a16:rowId xmlns:a16="http://schemas.microsoft.com/office/drawing/2014/main" xmlns="" val="1717767975"/>
                  </a:ext>
                </a:extLst>
              </a:tr>
            </a:tbl>
          </a:graphicData>
        </a:graphic>
      </p:graphicFrame>
    </p:spTree>
    <p:extLst>
      <p:ext uri="{BB962C8B-B14F-4D97-AF65-F5344CB8AC3E}">
        <p14:creationId xmlns:p14="http://schemas.microsoft.com/office/powerpoint/2010/main" val="1476472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xmlns="" id="{3DFE9A1C-08C3-4268-A34A-DC877CC30D23}"/>
              </a:ext>
            </a:extLst>
          </p:cNvPr>
          <p:cNvSpPr txBox="1"/>
          <p:nvPr/>
        </p:nvSpPr>
        <p:spPr>
          <a:xfrm>
            <a:off x="1281344" y="674702"/>
            <a:ext cx="9019712" cy="584775"/>
          </a:xfrm>
          <a:prstGeom prst="rect">
            <a:avLst/>
          </a:prstGeom>
          <a:noFill/>
        </p:spPr>
        <p:txBody>
          <a:bodyPr wrap="square" rtlCol="0">
            <a:spAutoFit/>
          </a:bodyPr>
          <a:lstStyle/>
          <a:p>
            <a:r>
              <a:rPr lang="it-IT" sz="3200" dirty="0">
                <a:solidFill>
                  <a:srgbClr val="C00000"/>
                </a:solidFill>
                <a:latin typeface="Arial Nova" panose="020B0504020202020204" pitchFamily="34" charset="0"/>
              </a:rPr>
              <a:t>Comportamento in caso di fratture</a:t>
            </a:r>
          </a:p>
        </p:txBody>
      </p:sp>
      <p:sp>
        <p:nvSpPr>
          <p:cNvPr id="5" name="CasellaDiTesto 4">
            <a:extLst>
              <a:ext uri="{FF2B5EF4-FFF2-40B4-BE49-F238E27FC236}">
                <a16:creationId xmlns:a16="http://schemas.microsoft.com/office/drawing/2014/main" xmlns="" id="{834DAB72-D869-4306-8194-72F8F7499DE8}"/>
              </a:ext>
            </a:extLst>
          </p:cNvPr>
          <p:cNvSpPr txBox="1"/>
          <p:nvPr/>
        </p:nvSpPr>
        <p:spPr>
          <a:xfrm>
            <a:off x="470517" y="1979720"/>
            <a:ext cx="8176334" cy="3816429"/>
          </a:xfrm>
          <a:prstGeom prst="rect">
            <a:avLst/>
          </a:prstGeom>
          <a:noFill/>
        </p:spPr>
        <p:txBody>
          <a:bodyPr wrap="square" rtlCol="0">
            <a:spAutoFit/>
          </a:bodyPr>
          <a:lstStyle/>
          <a:p>
            <a:pPr marL="342900" indent="-342900">
              <a:buAutoNum type="arabicPeriod"/>
            </a:pPr>
            <a:r>
              <a:rPr lang="it-IT" sz="2200" dirty="0"/>
              <a:t>Avvisare la persona traumatizzata che durante le manovre atte all’immobilizzazione dell’arto fratturato il dolore potrà aumentare, ma che al termine delle stesse il dolore sarà notevolmente ridotto se non totalmente regredito</a:t>
            </a:r>
          </a:p>
          <a:p>
            <a:pPr marL="342900" indent="-342900">
              <a:buAutoNum type="arabicPeriod"/>
            </a:pPr>
            <a:r>
              <a:rPr lang="it-IT" sz="2200" dirty="0"/>
              <a:t>Rimuovere indumenti o monili sovrastanti la sede di frattura ossea</a:t>
            </a:r>
          </a:p>
          <a:p>
            <a:pPr marL="342900" indent="-342900">
              <a:buAutoNum type="arabicPeriod"/>
            </a:pPr>
            <a:r>
              <a:rPr lang="it-IT" sz="2200" dirty="0"/>
              <a:t>Se frattura composta, poiché l’arto rispetta il normale asse anatomico, procedere ad un’immobilizzazione adeguata dello stesso </a:t>
            </a:r>
          </a:p>
          <a:p>
            <a:pPr marL="342900" indent="-342900">
              <a:buAutoNum type="arabicPeriod"/>
            </a:pPr>
            <a:r>
              <a:rPr lang="it-IT" sz="2200" dirty="0"/>
              <a:t>Se frattura scomposta, poiché l’arto devia dal normale asse anatomico, non tentare di riallineare i monconi ossei, ma procedere ad un’immobilizzazione adeguata dello stesso. </a:t>
            </a:r>
          </a:p>
        </p:txBody>
      </p:sp>
      <p:pic>
        <p:nvPicPr>
          <p:cNvPr id="6" name="Immagine 5">
            <a:extLst>
              <a:ext uri="{FF2B5EF4-FFF2-40B4-BE49-F238E27FC236}">
                <a16:creationId xmlns:a16="http://schemas.microsoft.com/office/drawing/2014/main" xmlns="" id="{171BD85A-ECF2-46D5-8B77-C8D31AD31F3B}"/>
              </a:ext>
            </a:extLst>
          </p:cNvPr>
          <p:cNvPicPr>
            <a:picLocks noChangeAspect="1"/>
          </p:cNvPicPr>
          <p:nvPr/>
        </p:nvPicPr>
        <p:blipFill>
          <a:blip r:embed="rId2"/>
          <a:stretch>
            <a:fillRect/>
          </a:stretch>
        </p:blipFill>
        <p:spPr>
          <a:xfrm>
            <a:off x="8646851" y="2401167"/>
            <a:ext cx="2973534" cy="2973534"/>
          </a:xfrm>
          <a:prstGeom prst="rect">
            <a:avLst/>
          </a:prstGeom>
        </p:spPr>
      </p:pic>
    </p:spTree>
    <p:extLst>
      <p:ext uri="{BB962C8B-B14F-4D97-AF65-F5344CB8AC3E}">
        <p14:creationId xmlns:p14="http://schemas.microsoft.com/office/powerpoint/2010/main" val="287631379"/>
      </p:ext>
    </p:extLst>
  </p:cSld>
  <p:clrMapOvr>
    <a:masterClrMapping/>
  </p:clrMapOvr>
</p:sld>
</file>

<file path=ppt/theme/theme1.xml><?xml version="1.0" encoding="utf-8"?>
<a:theme xmlns:a="http://schemas.openxmlformats.org/drawingml/2006/main" name="Retrospettivo">
  <a:themeElements>
    <a:clrScheme name="Arancione rosso">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ttiv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ttiv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46</TotalTime>
  <Words>475</Words>
  <Application>Microsoft Office PowerPoint</Application>
  <PresentationFormat>Personalizzato</PresentationFormat>
  <Paragraphs>62</Paragraphs>
  <Slides>7</Slides>
  <Notes>0</Notes>
  <HiddenSlides>0</HiddenSlides>
  <MMClips>0</MMClips>
  <ScaleCrop>false</ScaleCrop>
  <HeadingPairs>
    <vt:vector size="4" baseType="variant">
      <vt:variant>
        <vt:lpstr>Tema</vt:lpstr>
      </vt:variant>
      <vt:variant>
        <vt:i4>1</vt:i4>
      </vt:variant>
      <vt:variant>
        <vt:lpstr>Titoli diapositive</vt:lpstr>
      </vt:variant>
      <vt:variant>
        <vt:i4>7</vt:i4>
      </vt:variant>
    </vt:vector>
  </HeadingPairs>
  <TitlesOfParts>
    <vt:vector size="8" baseType="lpstr">
      <vt:lpstr>Retrospettivo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alessia martoni</dc:creator>
  <cp:lastModifiedBy>utente</cp:lastModifiedBy>
  <cp:revision>6</cp:revision>
  <dcterms:created xsi:type="dcterms:W3CDTF">2018-11-14T23:11:22Z</dcterms:created>
  <dcterms:modified xsi:type="dcterms:W3CDTF">2018-11-16T09:31:45Z</dcterms:modified>
</cp:coreProperties>
</file>