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59" r:id="rId5"/>
    <p:sldId id="260" r:id="rId6"/>
    <p:sldId id="263" r:id="rId7"/>
    <p:sldId id="265" r:id="rId8"/>
    <p:sldId id="264" r:id="rId9"/>
    <p:sldId id="262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6C16"/>
    <a:srgbClr val="FFE0A3"/>
    <a:srgbClr val="D68B1C"/>
    <a:srgbClr val="D09622"/>
    <a:srgbClr val="CC9900"/>
    <a:srgbClr val="D0005E"/>
    <a:srgbClr val="BE0260"/>
    <a:srgbClr val="018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723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2054655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97088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424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054655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424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054655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7772400" cy="7635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L’APPARATO LOCOMOTORE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4" y="2970885"/>
            <a:ext cx="6862575" cy="4581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SISTEMA SCHELETRICO &amp; SISTEMA MUSCOLARE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LO SCHELETRO DEL TRONCO 2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6670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219200" y="1752600"/>
            <a:ext cx="4188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gabbia toracica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3531358"/>
            <a:ext cx="5181600" cy="3352800"/>
          </a:xfrm>
          <a:prstGeom prst="rect">
            <a:avLst/>
          </a:prstGeom>
          <a:solidFill>
            <a:srgbClr val="FFE0A3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protegge il cuore e i polmoni;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è formata da ossa piatte: le costole;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le costole sono incurvate ad arco e legate alle vertebre da articolazioni mobili;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le costole sono 12 per lato.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5867400"/>
            <a:ext cx="3810000" cy="990600"/>
          </a:xfrm>
          <a:prstGeom prst="rect">
            <a:avLst/>
          </a:prstGeom>
          <a:solidFill>
            <a:srgbClr val="A66C16"/>
          </a:solidFill>
          <a:ln>
            <a:solidFill>
              <a:srgbClr val="FF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E0A3"/>
                </a:solidFill>
              </a:rPr>
              <a:t> legati al tronco tramite scapole + clavicole (cinto scapolare)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LO SCHELETRO DEGLI ARTI</a:t>
            </a:r>
            <a:endParaRPr lang="en-US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696" y="533400"/>
            <a:ext cx="292070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33400"/>
            <a:ext cx="28622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371600" y="4953000"/>
            <a:ext cx="3219150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it-IT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rti superiori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34000" y="4953000"/>
            <a:ext cx="3219150" cy="6170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it-I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it-IT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rti inferiori</a:t>
            </a:r>
            <a:endParaRPr lang="it-IT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Connettore 1 8"/>
          <p:cNvCxnSpPr/>
          <p:nvPr/>
        </p:nvCxnSpPr>
        <p:spPr>
          <a:xfrm rot="5400000">
            <a:off x="2895600" y="2667000"/>
            <a:ext cx="4267200" cy="0"/>
          </a:xfrm>
          <a:prstGeom prst="line">
            <a:avLst/>
          </a:prstGeom>
          <a:ln w="76200">
            <a:solidFill>
              <a:srgbClr val="A66C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334000" y="5872280"/>
            <a:ext cx="3810000" cy="990600"/>
          </a:xfrm>
          <a:prstGeom prst="rect">
            <a:avLst/>
          </a:prstGeom>
          <a:solidFill>
            <a:srgbClr val="A66C16"/>
          </a:solidFill>
          <a:ln>
            <a:solidFill>
              <a:srgbClr val="FF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E0A3"/>
                </a:solidFill>
              </a:rPr>
              <a:t> legati al tronco tramite ileo + ischio + pube (cinto pelvico o bacino)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67000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LE FUNZIONI </a:t>
            </a:r>
            <a:endParaRPr lang="en-US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524000" y="2209800"/>
            <a:ext cx="7620000" cy="3048000"/>
          </a:xfrm>
          <a:solidFill>
            <a:srgbClr val="FFFFFF">
              <a:alpha val="54000"/>
            </a:srgbClr>
          </a:solidFill>
          <a:ln>
            <a:noFill/>
          </a:ln>
        </p:spPr>
        <p:txBody>
          <a:bodyPr/>
          <a:lstStyle/>
          <a:p>
            <a:r>
              <a:rPr lang="it-IT" b="1" dirty="0" smtClean="0">
                <a:solidFill>
                  <a:srgbClr val="A66C16"/>
                </a:solidFill>
              </a:rPr>
              <a:t>SOSTIENE IL CORPO</a:t>
            </a:r>
          </a:p>
          <a:p>
            <a:r>
              <a:rPr lang="it-IT" b="1" dirty="0" smtClean="0">
                <a:solidFill>
                  <a:srgbClr val="A66C16"/>
                </a:solidFill>
              </a:rPr>
              <a:t>PERMETTE IL MOVIMENTO DEL CORPO</a:t>
            </a:r>
          </a:p>
          <a:p>
            <a:r>
              <a:rPr lang="it-IT" b="1" dirty="0" smtClean="0">
                <a:solidFill>
                  <a:srgbClr val="A66C16"/>
                </a:solidFill>
              </a:rPr>
              <a:t>PROTEGGE ORGANI IMPORTANTI</a:t>
            </a:r>
          </a:p>
          <a:p>
            <a:r>
              <a:rPr lang="it-IT" b="1" dirty="0" smtClean="0">
                <a:solidFill>
                  <a:srgbClr val="A66C16"/>
                </a:solidFill>
              </a:rPr>
              <a:t>PRODUCE LE CELLULE DEL SANGUE</a:t>
            </a:r>
          </a:p>
          <a:p>
            <a:r>
              <a:rPr lang="it-IT" b="1" dirty="0" smtClean="0">
                <a:solidFill>
                  <a:srgbClr val="A66C16"/>
                </a:solidFill>
              </a:rPr>
              <a:t>COSTITUISCE UNA RISERVA </a:t>
            </a:r>
            <a:r>
              <a:rPr lang="it-IT" b="1" dirty="0" err="1" smtClean="0">
                <a:solidFill>
                  <a:srgbClr val="A66C16"/>
                </a:solidFill>
              </a:rPr>
              <a:t>DI</a:t>
            </a:r>
            <a:r>
              <a:rPr lang="it-IT" b="1" dirty="0" smtClean="0">
                <a:solidFill>
                  <a:srgbClr val="A66C16"/>
                </a:solidFill>
              </a:rPr>
              <a:t> SALI MINERALI (soprattutto il calcio)</a:t>
            </a:r>
            <a:endParaRPr lang="it-IT" b="1" dirty="0">
              <a:solidFill>
                <a:srgbClr val="A66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anturino.com/wp-content/uploads/2014/12/lente-ingrandimento-con-o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10200"/>
            <a:ext cx="1524000" cy="1447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54085"/>
            <a:ext cx="2590800" cy="34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84885"/>
            <a:ext cx="8229600" cy="458115"/>
          </a:xfrm>
        </p:spPr>
        <p:txBody>
          <a:bodyPr>
            <a:noAutofit/>
          </a:bodyPr>
          <a:lstStyle/>
          <a:p>
            <a:r>
              <a:rPr lang="it-IT" sz="5400" b="1" dirty="0" smtClean="0"/>
              <a:t>IL SISTEMA SCHELETRICO</a:t>
            </a:r>
            <a:endParaRPr lang="it-IT" sz="5400" b="1" dirty="0"/>
          </a:p>
        </p:txBody>
      </p:sp>
      <p:sp>
        <p:nvSpPr>
          <p:cNvPr id="4" name="Fumetto 3 3"/>
          <p:cNvSpPr/>
          <p:nvPr/>
        </p:nvSpPr>
        <p:spPr>
          <a:xfrm rot="21419518">
            <a:off x="983402" y="1711552"/>
            <a:ext cx="4315950" cy="2743200"/>
          </a:xfrm>
          <a:prstGeom prst="wedgeEllipseCallout">
            <a:avLst>
              <a:gd name="adj1" fmla="val -39319"/>
              <a:gd name="adj2" fmla="val -74481"/>
            </a:avLst>
          </a:prstGeom>
          <a:solidFill>
            <a:srgbClr val="FFE0A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C9900"/>
                </a:solidFill>
              </a:rPr>
              <a:t>È L’IMPALCATURA INTERNA CHE SOSTIENE IL CORPO UMANO ED È FORMATA DALLE OSSA UNITE TRA LORO DALLE ARTICOLAZIONI!!</a:t>
            </a:r>
            <a:endParaRPr lang="it-IT" sz="2000" b="1" dirty="0">
              <a:solidFill>
                <a:srgbClr val="CC99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0" y="4800600"/>
            <a:ext cx="9144000" cy="762000"/>
          </a:xfrm>
          <a:prstGeom prst="roundRect">
            <a:avLst/>
          </a:prstGeom>
          <a:solidFill>
            <a:srgbClr val="D09622"/>
          </a:solidFill>
          <a:ln>
            <a:solidFill>
              <a:srgbClr val="FF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E0A3"/>
                </a:solidFill>
              </a:rPr>
              <a:t>CONFERISCE LA STRUTTURA DEL CORPO E NE PERMETTE IL MOVIMENTO</a:t>
            </a:r>
            <a:endParaRPr lang="it-IT" sz="2400" b="1" dirty="0">
              <a:solidFill>
                <a:srgbClr val="FFE0A3"/>
              </a:solidFill>
            </a:endParaRPr>
          </a:p>
        </p:txBody>
      </p:sp>
      <p:pic>
        <p:nvPicPr>
          <p:cNvPr id="1028" name="Picture 4" descr="http://alphabetagamma.altervista.org/blog/wp-content/uploads/2014/12/os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81348"/>
            <a:ext cx="1523999" cy="125790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524000" y="5867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OSSA SONO FORMATE DA 2 TESSUTI: TESSUTO OSSEO E CARTILAGINEO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liceonewton.gov.it/new/allievi/3C/foto/bio/schelet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200400" y="6324600"/>
            <a:ext cx="2898650" cy="533400"/>
          </a:xfrm>
          <a:prstGeom prst="rect">
            <a:avLst/>
          </a:prstGeom>
          <a:solidFill>
            <a:srgbClr val="A66C16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270 ossa da neonato </a:t>
            </a:r>
            <a:r>
              <a:rPr lang="it-IT" b="1" dirty="0" smtClean="0">
                <a:sym typeface="Wingdings" pitchFamily="2" charset="2"/>
              </a:rPr>
              <a:t> 206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102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http://testscuola.metid.polimi.it/@api/deki/files/992/=imagess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715000"/>
            <a:ext cx="762000" cy="772251"/>
          </a:xfrm>
          <a:prstGeom prst="rect">
            <a:avLst/>
          </a:prstGeom>
          <a:noFill/>
        </p:spPr>
      </p:pic>
      <p:pic>
        <p:nvPicPr>
          <p:cNvPr id="8199" name="Picture 7" descr="http://2010.igem.org/wiki/images/3/38/UNIPV_Pavia_prov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528391"/>
            <a:ext cx="1371600" cy="1272209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4806" y="0"/>
            <a:ext cx="44591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IL TESSUTO OSSEO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192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Il tessuto osseo è formata da sostanza intercellulare (acqua, osseina e sali minerali)  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2743200" y="1447800"/>
            <a:ext cx="457200" cy="609600"/>
          </a:xfrm>
          <a:prstGeom prst="downArrow">
            <a:avLst/>
          </a:prstGeom>
          <a:solidFill>
            <a:srgbClr val="FFE0A3"/>
          </a:solidFill>
          <a:ln>
            <a:solidFill>
              <a:srgbClr val="D68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66800" y="2057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Questa sostanza è formata da milioni di cellule dette </a:t>
            </a:r>
            <a:r>
              <a:rPr lang="it-IT" b="1" dirty="0" smtClean="0">
                <a:solidFill>
                  <a:srgbClr val="A66C16"/>
                </a:solidFill>
              </a:rPr>
              <a:t>OSTEOCITI</a:t>
            </a:r>
            <a:r>
              <a:rPr lang="it-IT" dirty="0" smtClean="0"/>
              <a:t>, che si raggruppano in lamelle.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19200" y="36002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Gli OSTEOCITI sono distribuiti in modo concentrico attorno ai canali di </a:t>
            </a:r>
            <a:r>
              <a:rPr lang="it-IT" dirty="0" err="1" smtClean="0"/>
              <a:t>Harvers</a:t>
            </a:r>
            <a:r>
              <a:rPr lang="it-IT" dirty="0" smtClean="0"/>
              <a:t> dove passano i vasi sanguigni.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>
            <a:off x="2743200" y="2971800"/>
            <a:ext cx="457200" cy="609600"/>
          </a:xfrm>
          <a:prstGeom prst="downArrow">
            <a:avLst/>
          </a:prstGeom>
          <a:solidFill>
            <a:srgbClr val="FFE0A3"/>
          </a:solidFill>
          <a:ln>
            <a:solidFill>
              <a:srgbClr val="D68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16200000">
            <a:off x="4800600" y="3810001"/>
            <a:ext cx="457200" cy="609600"/>
          </a:xfrm>
          <a:prstGeom prst="downArrow">
            <a:avLst/>
          </a:prstGeom>
          <a:solidFill>
            <a:srgbClr val="FFE0A3"/>
          </a:solidFill>
          <a:ln>
            <a:solidFill>
              <a:srgbClr val="D68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181600" y="3581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</a:t>
            </a:r>
            <a:r>
              <a:rPr lang="it-IT" b="1" dirty="0" smtClean="0">
                <a:solidFill>
                  <a:srgbClr val="A66C16"/>
                </a:solidFill>
              </a:rPr>
              <a:t>OSSEINA</a:t>
            </a:r>
            <a:r>
              <a:rPr lang="it-IT" dirty="0" smtClean="0"/>
              <a:t> conferisce consistenza ed elasticità.</a:t>
            </a:r>
          </a:p>
          <a:p>
            <a:pPr algn="ctr"/>
            <a:r>
              <a:rPr lang="it-IT" dirty="0" smtClean="0"/>
              <a:t>I </a:t>
            </a:r>
            <a:r>
              <a:rPr lang="it-IT" b="1" dirty="0" smtClean="0">
                <a:solidFill>
                  <a:srgbClr val="A66C16"/>
                </a:solidFill>
              </a:rPr>
              <a:t>SALI MINERALI </a:t>
            </a:r>
            <a:r>
              <a:rPr lang="it-IT" dirty="0" smtClean="0"/>
              <a:t>rendono l’osso rigido e duro.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14165"/>
            <a:ext cx="22621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3350360" y="5420141"/>
            <a:ext cx="3200400" cy="1447800"/>
          </a:xfrm>
          <a:prstGeom prst="rect">
            <a:avLst/>
          </a:prstGeom>
          <a:solidFill>
            <a:srgbClr val="A66C16"/>
          </a:solidFill>
          <a:ln>
            <a:solidFill>
              <a:srgbClr val="D09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ym typeface="Wingdings" pitchFamily="2" charset="2"/>
              </a:rPr>
              <a:t></a:t>
            </a:r>
            <a:r>
              <a:rPr lang="it-IT" dirty="0" smtClean="0"/>
              <a:t>TESSUTO OSSEO COMPATTO: lamelle le une sopra le altre</a:t>
            </a:r>
          </a:p>
          <a:p>
            <a:pPr algn="ctr"/>
            <a:r>
              <a:rPr lang="it-IT" dirty="0" smtClean="0"/>
              <a:t>TESSUTO OSSEO SPUGNOSO: </a:t>
            </a:r>
            <a:r>
              <a:rPr lang="it-IT" dirty="0" smtClean="0">
                <a:sym typeface="Wingdings" pitchFamily="2" charset="2"/>
              </a:rPr>
              <a:t></a:t>
            </a:r>
            <a:endParaRPr lang="it-IT" dirty="0" smtClean="0"/>
          </a:p>
          <a:p>
            <a:pPr algn="ctr"/>
            <a:r>
              <a:rPr lang="it-IT" dirty="0" smtClean="0"/>
              <a:t>lamelle intersecate che formano cavità piene di midollo rosso.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 animBg="1"/>
      <p:bldP spid="13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TESSUTO CARTILAGINEO</a:t>
            </a:r>
            <a:endParaRPr lang="it-IT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9241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371600" y="1752600"/>
            <a:ext cx="4419600" cy="1905000"/>
          </a:xfrm>
          <a:prstGeom prst="rect">
            <a:avLst/>
          </a:prstGeom>
          <a:solidFill>
            <a:srgbClr val="D68B1C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ym typeface="Wingdings" pitchFamily="2" charset="2"/>
              </a:rPr>
              <a:t>Il tessuto cartilagineo viene detto anche CARTILAGINE ed è formato da milioni di cellule dette </a:t>
            </a:r>
            <a:r>
              <a:rPr lang="it-IT" sz="2000" b="1" dirty="0" smtClean="0">
                <a:sym typeface="Wingdings" pitchFamily="2" charset="2"/>
              </a:rPr>
              <a:t>CONDROCITI</a:t>
            </a:r>
            <a:r>
              <a:rPr lang="it-IT" sz="2000" dirty="0" smtClean="0">
                <a:sym typeface="Wingdings" pitchFamily="2" charset="2"/>
              </a:rPr>
              <a:t> immersi dentro una sostanza densa e ricca di COLLAGENE.</a:t>
            </a:r>
          </a:p>
        </p:txBody>
      </p:sp>
      <p:sp>
        <p:nvSpPr>
          <p:cNvPr id="9" name="Rettangolo 8"/>
          <p:cNvSpPr/>
          <p:nvPr/>
        </p:nvSpPr>
        <p:spPr>
          <a:xfrm>
            <a:off x="-12288" y="5934670"/>
            <a:ext cx="89916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Dal latino “colla et genmen” vuol dire </a:t>
            </a:r>
            <a:r>
              <a:rPr lang="it-IT" b="1" dirty="0" smtClean="0"/>
              <a:t>produrre colla. </a:t>
            </a:r>
            <a:r>
              <a:rPr lang="it-IT" dirty="0" smtClean="0"/>
              <a:t>Per definizione, il collagene rappresenta la colla del corpo. In altre parole, rappresenta il materiale e la colla che tiene insieme alcuni tessuti del nostro corpo.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3733800"/>
            <a:ext cx="9144000" cy="1219200"/>
          </a:xfrm>
          <a:prstGeom prst="rect">
            <a:avLst/>
          </a:prstGeom>
          <a:solidFill>
            <a:srgbClr val="A66C16"/>
          </a:solidFill>
          <a:ln>
            <a:solidFill>
              <a:srgbClr val="D09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ym typeface="Wingdings" pitchFamily="2" charset="2"/>
              </a:rPr>
              <a:t>Il tessuto cartilagineo è privo di vasi sanguigni e di nervi ed è costituito per il 60% da acqua.</a:t>
            </a:r>
          </a:p>
          <a:p>
            <a:pPr algn="ctr"/>
            <a:r>
              <a:rPr lang="it-IT" sz="2400" dirty="0" smtClean="0">
                <a:sym typeface="Wingdings" pitchFamily="2" charset="2"/>
              </a:rPr>
              <a:t>Risulta un tessuto consistente, elastico e flessibile.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LE OSSA: TIPOLOGIE</a:t>
            </a:r>
            <a:endParaRPr lang="en-US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410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4600"/>
            <a:ext cx="1828800" cy="11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043" y="4038600"/>
            <a:ext cx="12859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585908"/>
            <a:ext cx="4571999" cy="13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066800" y="1143000"/>
            <a:ext cx="3505200" cy="457200"/>
          </a:xfrm>
          <a:prstGeom prst="rect">
            <a:avLst/>
          </a:prstGeom>
          <a:solidFill>
            <a:srgbClr val="FFE0A3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A66C16"/>
                </a:solidFill>
              </a:rPr>
              <a:t>OSSA LUNGHE</a:t>
            </a:r>
            <a:endParaRPr lang="it-IT" sz="3200" b="1" dirty="0">
              <a:solidFill>
                <a:srgbClr val="A66C16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66800" y="2971800"/>
            <a:ext cx="3505200" cy="457200"/>
          </a:xfrm>
          <a:prstGeom prst="rect">
            <a:avLst/>
          </a:prstGeom>
          <a:solidFill>
            <a:srgbClr val="FFE0A3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A66C16"/>
                </a:solidFill>
              </a:rPr>
              <a:t>OSSA CORTE</a:t>
            </a:r>
            <a:endParaRPr lang="it-IT" sz="3200" b="1" dirty="0">
              <a:solidFill>
                <a:srgbClr val="A66C16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66800" y="4648200"/>
            <a:ext cx="3505200" cy="457200"/>
          </a:xfrm>
          <a:prstGeom prst="rect">
            <a:avLst/>
          </a:prstGeom>
          <a:solidFill>
            <a:srgbClr val="FFE0A3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A66C16"/>
                </a:solidFill>
              </a:rPr>
              <a:t>OSSA PIATTE</a:t>
            </a:r>
            <a:endParaRPr lang="it-IT" sz="3200" b="1" dirty="0">
              <a:solidFill>
                <a:srgbClr val="A66C16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66800" y="17436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formate da una parte centrale di forma cilindrica (</a:t>
            </a:r>
            <a:r>
              <a:rPr lang="it-IT" b="1" dirty="0" smtClean="0">
                <a:solidFill>
                  <a:srgbClr val="A66C16"/>
                </a:solidFill>
              </a:rPr>
              <a:t>DIAFISI</a:t>
            </a:r>
            <a:r>
              <a:rPr lang="it-IT" dirty="0" smtClean="0"/>
              <a:t>) e due ingrossamenti alle estremità (</a:t>
            </a:r>
            <a:r>
              <a:rPr lang="it-IT" b="1" dirty="0" smtClean="0">
                <a:solidFill>
                  <a:srgbClr val="A66C16"/>
                </a:solidFill>
              </a:rPr>
              <a:t>EPIFISI</a:t>
            </a:r>
            <a:r>
              <a:rPr lang="it-IT" dirty="0" smtClean="0"/>
              <a:t>). </a:t>
            </a:r>
          </a:p>
          <a:p>
            <a:r>
              <a:rPr lang="it-IT" i="1" dirty="0" smtClean="0"/>
              <a:t>ESEMPI: omero (osso del braccio), femore (osso della coscia) …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66800" y="35724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formate da tessuto osseo spugnoso rivestito da uno strato di tessuto osseo compatto.</a:t>
            </a:r>
          </a:p>
          <a:p>
            <a:r>
              <a:rPr lang="it-IT" i="1" dirty="0" smtClean="0"/>
              <a:t>ESEMPI: vertebre, calcagno, ossa del polso …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66800" y="52210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costituite da due strati di tessuto osseo compatto tra cui c’è uno strato</a:t>
            </a:r>
          </a:p>
          <a:p>
            <a:r>
              <a:rPr lang="it-IT" dirty="0" smtClean="0"/>
              <a:t>di tessuto osseo spugnoso. </a:t>
            </a:r>
            <a:r>
              <a:rPr lang="it-IT" i="1" dirty="0" smtClean="0"/>
              <a:t>ESEMPI: cranio, bacino, scapole …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FFE0A3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A66C16"/>
                </a:solidFill>
              </a:rPr>
              <a:t>Tutte le ossa sono rivestite da una robusta membrana (PERIOSTIO) formata da cellule speciali (OSTEOBLASTI) capaci di far crescere l’osso in spessore e ripararlo in caso di fratture.</a:t>
            </a:r>
            <a:endParaRPr lang="it-IT" sz="2400" b="1" dirty="0">
              <a:solidFill>
                <a:srgbClr val="A66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3695700" cy="167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LE ARTICOLAZIONI</a:t>
            </a:r>
            <a:endParaRPr lang="en-US" b="1" dirty="0"/>
          </a:p>
        </p:txBody>
      </p:sp>
      <p:sp>
        <p:nvSpPr>
          <p:cNvPr id="5" name="Fumetto 3 4"/>
          <p:cNvSpPr/>
          <p:nvPr/>
        </p:nvSpPr>
        <p:spPr>
          <a:xfrm rot="21419518">
            <a:off x="940735" y="1129453"/>
            <a:ext cx="5322115" cy="1143407"/>
          </a:xfrm>
          <a:prstGeom prst="wedgeEllipseCallout">
            <a:avLst>
              <a:gd name="adj1" fmla="val -39319"/>
              <a:gd name="adj2" fmla="val -74481"/>
            </a:avLst>
          </a:prstGeom>
          <a:solidFill>
            <a:srgbClr val="FFE0A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C9900"/>
                </a:solidFill>
              </a:rPr>
              <a:t>SI CHIAMA ARTICOLAZIONE IL PUNTO IN CUI DUE OSSA SI INCONTRANO. Sono 68!!</a:t>
            </a:r>
            <a:endParaRPr lang="it-IT" sz="2000" b="1" dirty="0">
              <a:solidFill>
                <a:srgbClr val="CC99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2362200"/>
            <a:ext cx="2743200" cy="457200"/>
          </a:xfrm>
          <a:prstGeom prst="rect">
            <a:avLst/>
          </a:prstGeom>
          <a:solidFill>
            <a:srgbClr val="A66C16"/>
          </a:solidFill>
          <a:ln>
            <a:solidFill>
              <a:srgbClr val="FF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E0A3"/>
                </a:solidFill>
              </a:rPr>
              <a:t>FISSE</a:t>
            </a:r>
            <a:endParaRPr lang="it-IT" sz="3200" b="1" dirty="0">
              <a:solidFill>
                <a:srgbClr val="FFE0A3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3429000"/>
            <a:ext cx="2743200" cy="457200"/>
          </a:xfrm>
          <a:prstGeom prst="rect">
            <a:avLst/>
          </a:prstGeom>
          <a:solidFill>
            <a:srgbClr val="A66C16"/>
          </a:solidFill>
          <a:ln>
            <a:solidFill>
              <a:srgbClr val="FF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E0A3"/>
                </a:solidFill>
              </a:rPr>
              <a:t>SEMIMOBILI</a:t>
            </a:r>
            <a:endParaRPr lang="it-IT" sz="3200" b="1" dirty="0">
              <a:solidFill>
                <a:srgbClr val="FFE0A3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34130" y="4712732"/>
            <a:ext cx="2743200" cy="457200"/>
          </a:xfrm>
          <a:prstGeom prst="rect">
            <a:avLst/>
          </a:prstGeom>
          <a:solidFill>
            <a:srgbClr val="A66C16"/>
          </a:solidFill>
          <a:ln>
            <a:solidFill>
              <a:srgbClr val="FFE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E0A3"/>
                </a:solidFill>
              </a:rPr>
              <a:t>MOBILI</a:t>
            </a:r>
            <a:endParaRPr lang="it-IT" sz="3200" b="1" dirty="0">
              <a:solidFill>
                <a:srgbClr val="FFE0A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874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3694399"/>
            <a:ext cx="2438400" cy="14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0" y="2819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permettono alcun movimento.</a:t>
            </a:r>
          </a:p>
          <a:p>
            <a:r>
              <a:rPr lang="it-IT" i="1" dirty="0" smtClean="0"/>
              <a:t>ESEMPIO: cranio (vengono dette SUTURE)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3886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Permettono movimenti parziali, le ossa sono unite </a:t>
            </a:r>
          </a:p>
          <a:p>
            <a:r>
              <a:rPr lang="it-IT" dirty="0" smtClean="0"/>
              <a:t>tra loro da una cartilagine elastica (giuntura cartilaginea)</a:t>
            </a:r>
          </a:p>
          <a:p>
            <a:r>
              <a:rPr lang="it-IT" i="1" dirty="0" smtClean="0"/>
              <a:t>ESEMPIO: vertebre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14500" y="5357323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Permettono ampi movimenti. Le superfici di contatto tra le ossa sono rivestite da cartilagine e non sono unite, ma accostate tra loro e trattenute da legamenti fibrosi e da una capsula. Questa capsula produce un liquido, la sinovia, che lubrifica l’articolazione.</a:t>
            </a:r>
          </a:p>
          <a:p>
            <a:r>
              <a:rPr lang="it-IT" i="1" dirty="0" smtClean="0"/>
              <a:t>ESEMPIO: arti superiori e inferiori.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6439" y="4467973"/>
            <a:ext cx="685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295400"/>
            <a:ext cx="990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7924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CERNIERA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3152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SFERA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2819400"/>
            <a:ext cx="762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sellaDiTesto 19"/>
          <p:cNvSpPr txBox="1"/>
          <p:nvPr/>
        </p:nvSpPr>
        <p:spPr>
          <a:xfrm>
            <a:off x="74676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LO SCHELETRO DEL CAPO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933450"/>
            <a:ext cx="3829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1 7"/>
          <p:cNvCxnSpPr/>
          <p:nvPr/>
        </p:nvCxnSpPr>
        <p:spPr>
          <a:xfrm rot="5400000">
            <a:off x="2286000" y="3733800"/>
            <a:ext cx="5791200" cy="0"/>
          </a:xfrm>
          <a:prstGeom prst="line">
            <a:avLst/>
          </a:prstGeom>
          <a:ln w="76200">
            <a:solidFill>
              <a:srgbClr val="A66C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0" y="6172200"/>
            <a:ext cx="2895600" cy="685800"/>
          </a:xfrm>
          <a:prstGeom prst="rect">
            <a:avLst/>
          </a:prstGeom>
          <a:solidFill>
            <a:srgbClr val="A66C16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22 OSSA</a:t>
            </a:r>
            <a:endParaRPr lang="it-IT" sz="4000" dirty="0"/>
          </a:p>
        </p:txBody>
      </p:sp>
      <p:sp>
        <p:nvSpPr>
          <p:cNvPr id="10" name="Rettangolo 9"/>
          <p:cNvSpPr/>
          <p:nvPr/>
        </p:nvSpPr>
        <p:spPr>
          <a:xfrm>
            <a:off x="1524000" y="838200"/>
            <a:ext cx="3301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scatola cranica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38800" y="3483114"/>
            <a:ext cx="3301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scheletro facciale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25194" y="4322130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A66C16"/>
                </a:solidFill>
              </a:rPr>
              <a:t>È formata da 8 ossa piatte saldamente unite fra di loro da suture.</a:t>
            </a:r>
          </a:p>
          <a:p>
            <a:pPr algn="ctr"/>
            <a:r>
              <a:rPr lang="it-IT" sz="2200" b="1" dirty="0" smtClean="0">
                <a:solidFill>
                  <a:srgbClr val="A66C16"/>
                </a:solidFill>
              </a:rPr>
              <a:t>Ha il compito di proteggere l’encefalo (cervello).</a:t>
            </a:r>
            <a:endParaRPr lang="it-IT" sz="2200" b="1" dirty="0">
              <a:solidFill>
                <a:srgbClr val="A66C16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181600" y="4505742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A66C16"/>
                </a:solidFill>
              </a:rPr>
              <a:t>È formato da 14 ossa di forme diverse e di piccole dimensioni saldamente unite tra loro tranne la MANDIBOLA (mobile).</a:t>
            </a:r>
          </a:p>
          <a:p>
            <a:pPr algn="ctr"/>
            <a:r>
              <a:rPr lang="it-IT" sz="2200" b="1" dirty="0" smtClean="0">
                <a:solidFill>
                  <a:srgbClr val="A66C16"/>
                </a:solidFill>
              </a:rPr>
              <a:t>Ha il compito di proteggere organi delicati (naso, occhi …).</a:t>
            </a:r>
            <a:endParaRPr lang="it-IT" sz="2200" b="1" dirty="0">
              <a:solidFill>
                <a:srgbClr val="A66C1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3095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LO SCHELETRO DEL TRONCO</a:t>
            </a:r>
            <a:endParaRPr lang="en-US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000" y="1295400"/>
            <a:ext cx="386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0" y="2667000"/>
            <a:ext cx="5181600" cy="4191000"/>
          </a:xfrm>
          <a:prstGeom prst="rect">
            <a:avLst/>
          </a:prstGeom>
          <a:solidFill>
            <a:srgbClr val="FFE0A3"/>
          </a:solidFill>
          <a:ln>
            <a:solidFill>
              <a:srgbClr val="A66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formata da 33-34 ossa: le vertebre;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tra le vertebre c’è un disco per attutire gli urti e dare elasticità alla colonna;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ogni vertebra ha un corpo e un arco da cui partono delle sporgenze, in questo modo si forma un canale che contiene e protegge il midollo spinale;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è lunga 70-75 cm;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A66C16"/>
                </a:solidFill>
              </a:rPr>
              <a:t> è divisa in 5 regioni.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66800" y="1600200"/>
            <a:ext cx="4188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it-IT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olonna vertebrale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749</Words>
  <Application>Microsoft Office PowerPoint</Application>
  <PresentationFormat>Presentazione su schermo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L’APPARATO LOCOMOTORE</vt:lpstr>
      <vt:lpstr>IL SISTEMA SCHELETRICO</vt:lpstr>
      <vt:lpstr>Presentazione standard di PowerPoint</vt:lpstr>
      <vt:lpstr>IL TESSUTO OSSEO</vt:lpstr>
      <vt:lpstr>IL TESSUTO CARTILAGINEO</vt:lpstr>
      <vt:lpstr>LE OSSA: TIPOLOGIE</vt:lpstr>
      <vt:lpstr>LE ARTICOLAZIONI</vt:lpstr>
      <vt:lpstr>LO SCHELETRO DEL CAPO</vt:lpstr>
      <vt:lpstr>LO SCHELETRO DEL TRONCO</vt:lpstr>
      <vt:lpstr>LO SCHELETRO DEL TRONCO 2</vt:lpstr>
      <vt:lpstr>LO SCHELETRO DEGLI ARTI</vt:lpstr>
      <vt:lpstr>LE FUNZIONI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</dc:creator>
  <cp:lastModifiedBy>io</cp:lastModifiedBy>
  <cp:revision>86</cp:revision>
  <dcterms:created xsi:type="dcterms:W3CDTF">2013-08-21T19:17:07Z</dcterms:created>
  <dcterms:modified xsi:type="dcterms:W3CDTF">2020-03-04T22:46:07Z</dcterms:modified>
</cp:coreProperties>
</file>